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3" r:id="rId4"/>
  </p:sldMasterIdLst>
  <p:notesMasterIdLst>
    <p:notesMasterId r:id="rId93"/>
  </p:notesMasterIdLst>
  <p:handoutMasterIdLst>
    <p:handoutMasterId r:id="rId94"/>
  </p:handoutMasterIdLst>
  <p:sldIdLst>
    <p:sldId id="319" r:id="rId5"/>
    <p:sldId id="575" r:id="rId6"/>
    <p:sldId id="261" r:id="rId7"/>
    <p:sldId id="293" r:id="rId8"/>
    <p:sldId id="374" r:id="rId9"/>
    <p:sldId id="338" r:id="rId10"/>
    <p:sldId id="579" r:id="rId11"/>
    <p:sldId id="445" r:id="rId12"/>
    <p:sldId id="448" r:id="rId13"/>
    <p:sldId id="527" r:id="rId14"/>
    <p:sldId id="510" r:id="rId15"/>
    <p:sldId id="388" r:id="rId16"/>
    <p:sldId id="377" r:id="rId17"/>
    <p:sldId id="451" r:id="rId18"/>
    <p:sldId id="519" r:id="rId19"/>
    <p:sldId id="576" r:id="rId20"/>
    <p:sldId id="585" r:id="rId21"/>
    <p:sldId id="354" r:id="rId22"/>
    <p:sldId id="375" r:id="rId23"/>
    <p:sldId id="545" r:id="rId24"/>
    <p:sldId id="556" r:id="rId25"/>
    <p:sldId id="558" r:id="rId26"/>
    <p:sldId id="463" r:id="rId27"/>
    <p:sldId id="470" r:id="rId28"/>
    <p:sldId id="540" r:id="rId29"/>
    <p:sldId id="541" r:id="rId30"/>
    <p:sldId id="578" r:id="rId31"/>
    <p:sldId id="542" r:id="rId32"/>
    <p:sldId id="581" r:id="rId33"/>
    <p:sldId id="584" r:id="rId34"/>
    <p:sldId id="523" r:id="rId35"/>
    <p:sldId id="590" r:id="rId36"/>
    <p:sldId id="591" r:id="rId37"/>
    <p:sldId id="593" r:id="rId38"/>
    <p:sldId id="548" r:id="rId39"/>
    <p:sldId id="347" r:id="rId40"/>
    <p:sldId id="348" r:id="rId41"/>
    <p:sldId id="496" r:id="rId42"/>
    <p:sldId id="358" r:id="rId43"/>
    <p:sldId id="373" r:id="rId44"/>
    <p:sldId id="580" r:id="rId45"/>
    <p:sldId id="586" r:id="rId46"/>
    <p:sldId id="582" r:id="rId47"/>
    <p:sldId id="573" r:id="rId48"/>
    <p:sldId id="513" r:id="rId49"/>
    <p:sldId id="520" r:id="rId50"/>
    <p:sldId id="543" r:id="rId51"/>
    <p:sldId id="482" r:id="rId52"/>
    <p:sldId id="565" r:id="rId53"/>
    <p:sldId id="588" r:id="rId54"/>
    <p:sldId id="596" r:id="rId55"/>
    <p:sldId id="598" r:id="rId56"/>
    <p:sldId id="592" r:id="rId57"/>
    <p:sldId id="602" r:id="rId58"/>
    <p:sldId id="589" r:id="rId59"/>
    <p:sldId id="378" r:id="rId60"/>
    <p:sldId id="594" r:id="rId61"/>
    <p:sldId id="409" r:id="rId62"/>
    <p:sldId id="453" r:id="rId63"/>
    <p:sldId id="567" r:id="rId64"/>
    <p:sldId id="465" r:id="rId65"/>
    <p:sldId id="466" r:id="rId66"/>
    <p:sldId id="491" r:id="rId67"/>
    <p:sldId id="371" r:id="rId68"/>
    <p:sldId id="423" r:id="rId69"/>
    <p:sldId id="530" r:id="rId70"/>
    <p:sldId id="450" r:id="rId71"/>
    <p:sldId id="468" r:id="rId72"/>
    <p:sldId id="539" r:id="rId73"/>
    <p:sldId id="599" r:id="rId74"/>
    <p:sldId id="512" r:id="rId75"/>
    <p:sldId id="600" r:id="rId76"/>
    <p:sldId id="601" r:id="rId77"/>
    <p:sldId id="490" r:id="rId78"/>
    <p:sldId id="552" r:id="rId79"/>
    <p:sldId id="597" r:id="rId80"/>
    <p:sldId id="536" r:id="rId81"/>
    <p:sldId id="421" r:id="rId82"/>
    <p:sldId id="422" r:id="rId83"/>
    <p:sldId id="432" r:id="rId84"/>
    <p:sldId id="430" r:id="rId85"/>
    <p:sldId id="295" r:id="rId86"/>
    <p:sldId id="308" r:id="rId87"/>
    <p:sldId id="297" r:id="rId88"/>
    <p:sldId id="288" r:id="rId89"/>
    <p:sldId id="307" r:id="rId90"/>
    <p:sldId id="477" r:id="rId91"/>
    <p:sldId id="476" r:id="rId92"/>
  </p:sldIdLst>
  <p:sldSz cx="9144000" cy="5143500" type="screen16x9"/>
  <p:notesSz cx="6858000" cy="9144000"/>
  <p:embeddedFontLst>
    <p:embeddedFont>
      <p:font typeface="JetBrains Mono" panose="02000009000000000000" pitchFamily="49" charset="0"/>
      <p:regular r:id="rId95"/>
      <p:bold r:id="rId96"/>
      <p:italic r:id="rId97"/>
      <p:boldItalic r:id="rId98"/>
    </p:embeddedFont>
    <p:embeddedFont>
      <p:font typeface="Rubik" panose="02000604000000020004" pitchFamily="2" charset="-79"/>
      <p:regular r:id="rId99"/>
      <p:bold r:id="rId100"/>
      <p:italic r:id="rId101"/>
      <p:boldItalic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Overall Content" id="{1B9D98D2-16D7-4952-8C90-0F0C3CDF926F}">
          <p14:sldIdLst>
            <p14:sldId id="319"/>
            <p14:sldId id="575"/>
            <p14:sldId id="261"/>
            <p14:sldId id="293"/>
          </p14:sldIdLst>
        </p14:section>
        <p14:section name="Individual section - Akalanka" id="{A34DAF55-EAB3-4B37-8F0F-40BB0AFE7984}">
          <p14:sldIdLst>
            <p14:sldId id="374"/>
            <p14:sldId id="338"/>
            <p14:sldId id="579"/>
            <p14:sldId id="445"/>
            <p14:sldId id="448"/>
            <p14:sldId id="527"/>
            <p14:sldId id="510"/>
            <p14:sldId id="388"/>
            <p14:sldId id="377"/>
            <p14:sldId id="451"/>
            <p14:sldId id="519"/>
            <p14:sldId id="576"/>
            <p14:sldId id="585"/>
            <p14:sldId id="354"/>
          </p14:sldIdLst>
        </p14:section>
        <p14:section name="Individual section - Shamikh" id="{02561E24-CBD7-422F-8D70-51F5360CFA5D}">
          <p14:sldIdLst>
            <p14:sldId id="375"/>
            <p14:sldId id="545"/>
            <p14:sldId id="556"/>
            <p14:sldId id="558"/>
            <p14:sldId id="463"/>
            <p14:sldId id="470"/>
            <p14:sldId id="540"/>
            <p14:sldId id="541"/>
            <p14:sldId id="578"/>
            <p14:sldId id="542"/>
            <p14:sldId id="581"/>
            <p14:sldId id="584"/>
            <p14:sldId id="523"/>
            <p14:sldId id="590"/>
            <p14:sldId id="591"/>
            <p14:sldId id="593"/>
            <p14:sldId id="548"/>
            <p14:sldId id="347"/>
            <p14:sldId id="348"/>
            <p14:sldId id="496"/>
            <p14:sldId id="358"/>
          </p14:sldIdLst>
        </p14:section>
        <p14:section name="Individual section - Dinushi" id="{A9417362-B789-41B2-83AB-7D7743746FE7}">
          <p14:sldIdLst>
            <p14:sldId id="373"/>
            <p14:sldId id="580"/>
            <p14:sldId id="586"/>
            <p14:sldId id="582"/>
            <p14:sldId id="573"/>
            <p14:sldId id="513"/>
            <p14:sldId id="520"/>
            <p14:sldId id="543"/>
            <p14:sldId id="482"/>
            <p14:sldId id="565"/>
            <p14:sldId id="588"/>
            <p14:sldId id="596"/>
            <p14:sldId id="598"/>
            <p14:sldId id="592"/>
            <p14:sldId id="602"/>
            <p14:sldId id="589"/>
            <p14:sldId id="378"/>
            <p14:sldId id="594"/>
            <p14:sldId id="409"/>
            <p14:sldId id="453"/>
            <p14:sldId id="567"/>
            <p14:sldId id="465"/>
            <p14:sldId id="466"/>
            <p14:sldId id="491"/>
          </p14:sldIdLst>
        </p14:section>
        <p14:section name="Individual section - Ishara" id="{A0FC5D4E-4A08-44B6-B8A7-B86D130D71B0}">
          <p14:sldIdLst>
            <p14:sldId id="371"/>
            <p14:sldId id="423"/>
            <p14:sldId id="530"/>
            <p14:sldId id="450"/>
            <p14:sldId id="468"/>
            <p14:sldId id="539"/>
            <p14:sldId id="599"/>
            <p14:sldId id="512"/>
            <p14:sldId id="600"/>
            <p14:sldId id="601"/>
            <p14:sldId id="490"/>
            <p14:sldId id="552"/>
            <p14:sldId id="597"/>
            <p14:sldId id="536"/>
            <p14:sldId id="421"/>
            <p14:sldId id="422"/>
            <p14:sldId id="432"/>
            <p14:sldId id="430"/>
          </p14:sldIdLst>
        </p14:section>
        <p14:section name="Summary" id="{BAD71481-5C6C-489C-B39E-98441E185CA8}">
          <p14:sldIdLst>
            <p14:sldId id="295"/>
            <p14:sldId id="308"/>
            <p14:sldId id="297"/>
            <p14:sldId id="288"/>
            <p14:sldId id="307"/>
            <p14:sldId id="477"/>
            <p14:sldId id="4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ACAC"/>
    <a:srgbClr val="BFBFBF"/>
    <a:srgbClr val="0070C0"/>
    <a:srgbClr val="3A4950"/>
    <a:srgbClr val="78909C"/>
    <a:srgbClr val="90A2BC"/>
    <a:srgbClr val="DFF2ED"/>
    <a:srgbClr val="D0E0E3"/>
    <a:srgbClr val="D0E0E4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DC0BA-78C3-08A8-1F1F-EBDBF33B2865}" v="52" dt="2022-10-11T19:09:38.569"/>
    <p1510:client id="{32FE0E74-C76E-AA95-1339-3CB676E79A5D}" v="51" dt="2022-10-11T19:58:55.914"/>
    <p1510:client id="{3F2333E6-4FE5-4AD8-BAA2-ADD174B07898}" v="1" dt="2022-10-14T05:02:54.547"/>
    <p1510:client id="{4D8E6F0D-9F49-4C21-A201-C1EEEDA1EC9A}" v="6" dt="2022-10-11T16:32:42.865"/>
    <p1510:client id="{859E6D17-4C2F-BF2E-745C-B752A5D0CA8A}" v="117" dt="2022-10-11T07:16:03.680"/>
    <p1510:client id="{92103D02-E99E-4631-A339-18761B04BB3F}" v="884" dt="2022-10-14T06:30:03.384"/>
    <p1510:client id="{9B15C37B-369C-4AAF-85B0-ED27960A5D5D}" v="892" vWet="894" dt="2022-10-11T19:05:46.908"/>
    <p1510:client id="{AD6CAD68-4B64-26ED-27F1-6C848A19D8E9}" v="23" dt="2022-10-11T19:38:25.777"/>
    <p1510:client id="{C36E8ABB-A7E9-4B35-BE31-1088D111A8C6}" v="106" dt="2022-10-11T18:51:40.248"/>
    <p1510:client id="{D5B033D6-EE33-44B2-8AED-BE1C7E104698}" v="58" vWet="60" dt="2022-10-11T17:21:42.360"/>
    <p1510:client id="{E75B77EA-E078-CF06-70F9-6AA695AAA497}" v="1" dt="2022-10-11T08:41:10.7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microsoft.com/office/2015/10/relationships/revisionInfo" Target="revisionInfo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8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font" Target="fonts/font1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handoutMaster" Target="handoutMasters/handout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3.fntdata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6.fntdata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4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C88EC2-3FB8-61BD-A510-1C37FC23C6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1B375-1199-29C4-2355-6F84E34B4F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D2845-32D5-7D45-BABA-3DBE2F275E3D}" type="datetimeFigureOut">
              <a:rPr lang="en-LK" smtClean="0"/>
              <a:t>10/14/2022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3D642B-C89B-4B03-4391-CCC81364DA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DB12A-CD02-2296-15B1-BFA0ED1693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AB069-07EF-3B4A-A7D8-DE011024EE9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5253758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d34a1c434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d34a1c434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619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d34a1c43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d34a1c43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33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d34a1c434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d34a1c434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740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656934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839760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d34a1c43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d34a1c43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218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d34a1c43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d34a1c43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800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d34a1c434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d34a1c434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433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d41d95584_6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d41d95584_6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18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2AE7C5F-881E-9893-F3E0-FE6B27261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199" y="4778375"/>
            <a:ext cx="381692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Sri Lanka Institute of Information Technology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7A3E6BB-94DB-F09B-9ADE-A5D7350A6808}"/>
              </a:ext>
            </a:extLst>
          </p:cNvPr>
          <p:cNvSpPr txBox="1">
            <a:spLocks/>
          </p:cNvSpPr>
          <p:nvPr userDrawn="1"/>
        </p:nvSpPr>
        <p:spPr>
          <a:xfrm>
            <a:off x="8537891" y="4717474"/>
            <a:ext cx="588818" cy="426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595300" y="4690926"/>
            <a:ext cx="548700" cy="4525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4_Section Header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4C22-96DC-4B60-8D92-22B83E284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0875B-113E-43FB-B7F4-9004E9E78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B973-7F3E-4388-8992-793878DD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F2590-3817-41BA-866E-A3D07BE7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7950" y="4693334"/>
            <a:ext cx="548700" cy="4501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12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4C22-96DC-4B60-8D92-22B83E284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0875B-113E-43FB-B7F4-9004E9E78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F2590-3817-41BA-866E-A3D07BE7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7950" y="4693334"/>
            <a:ext cx="548700" cy="4501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12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74C7-6141-4176-8E50-504EAD7F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7FEA7-05CA-4B33-9E9F-C49E6464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570A9-2067-4537-91AC-DDBFD4F43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8C649-FC1D-44B0-A693-EE4924DB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7950" y="4693334"/>
            <a:ext cx="548700" cy="4501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49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595300" y="47418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557950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595300" y="47497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595300" y="4717472"/>
            <a:ext cx="548700" cy="4260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0E0E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4632D1-E2C0-2A03-4D05-E0331F94FAA3}"/>
              </a:ext>
            </a:extLst>
          </p:cNvPr>
          <p:cNvSpPr/>
          <p:nvPr userDrawn="1"/>
        </p:nvSpPr>
        <p:spPr>
          <a:xfrm>
            <a:off x="14548" y="4792531"/>
            <a:ext cx="9129452" cy="348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43CE9CBF-57E7-9989-4D27-CD7037291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t="90286" r="71976"/>
          <a:stretch/>
        </p:blipFill>
        <p:spPr>
          <a:xfrm>
            <a:off x="14548" y="4795073"/>
            <a:ext cx="1786944" cy="348427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CD2D672-79B7-10A8-CAD7-BADF0EF312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1874" y="4781189"/>
            <a:ext cx="5188181" cy="362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C6AC4-0685-AD81-9DD1-67DEF1A6A957}"/>
              </a:ext>
            </a:extLst>
          </p:cNvPr>
          <p:cNvSpPr txBox="1"/>
          <p:nvPr userDrawn="1"/>
        </p:nvSpPr>
        <p:spPr>
          <a:xfrm>
            <a:off x="7710055" y="4817340"/>
            <a:ext cx="876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000" b="1" smtClean="0">
                <a:solidFill>
                  <a:schemeClr val="tx1"/>
                </a:solidFill>
              </a:rPr>
              <a:t>10/14/2022</a:t>
            </a:fld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7950" y="4738506"/>
            <a:ext cx="548700" cy="348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76" r:id="rId11"/>
    <p:sldLayoutId id="2147483674" r:id="rId12"/>
    <p:sldLayoutId id="214748367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35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packs.net/free-icon/bulb-3662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" TargetMode="External"/><Relationship Id="rId3" Type="http://schemas.openxmlformats.org/officeDocument/2006/relationships/hyperlink" Target="https://aclanthology.org/E12-2021.pdf" TargetMode="External"/><Relationship Id="rId7" Type="http://schemas.openxmlformats.org/officeDocument/2006/relationships/hyperlink" Target="https://spacy.io/api/data-formats" TargetMode="External"/><Relationship Id="rId2" Type="http://schemas.openxmlformats.org/officeDocument/2006/relationships/hyperlink" Target="https://arxiv.org/pdf/2112.06724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pacy.io/styleguide" TargetMode="External"/><Relationship Id="rId5" Type="http://schemas.openxmlformats.org/officeDocument/2006/relationships/hyperlink" Target="https://aclanthology.org/P18-4006.pdf" TargetMode="External"/><Relationship Id="rId4" Type="http://schemas.openxmlformats.org/officeDocument/2006/relationships/hyperlink" Target="https://www.jstor.org/stable/42636386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12" Type="http://schemas.openxmlformats.org/officeDocument/2006/relationships/image" Target="../media/image4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59.png"/><Relationship Id="rId5" Type="http://schemas.openxmlformats.org/officeDocument/2006/relationships/image" Target="../media/image37.png"/><Relationship Id="rId10" Type="http://schemas.openxmlformats.org/officeDocument/2006/relationships/image" Target="../media/image58.png"/><Relationship Id="rId4" Type="http://schemas.openxmlformats.org/officeDocument/2006/relationships/image" Target="../media/image12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packs.net/free-icon/bulb-3662.html" TargetMode="External"/><Relationship Id="rId7" Type="http://schemas.openxmlformats.org/officeDocument/2006/relationships/image" Target="../media/image8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4.png"/><Relationship Id="rId4" Type="http://schemas.openxmlformats.org/officeDocument/2006/relationships/hyperlink" Target="https://www.iconpacks.net/free-icon/bulb-3662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packs.net/free-icon/bulb-3662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0.png"/><Relationship Id="rId7" Type="http://schemas.openxmlformats.org/officeDocument/2006/relationships/image" Target="../media/image9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3.png"/><Relationship Id="rId10" Type="http://schemas.openxmlformats.org/officeDocument/2006/relationships/image" Target="../media/image48.png"/><Relationship Id="rId4" Type="http://schemas.openxmlformats.org/officeDocument/2006/relationships/image" Target="../media/image59.png"/><Relationship Id="rId9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asa.com/docs/rasa-x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12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2.png"/><Relationship Id="rId7" Type="http://schemas.openxmlformats.org/officeDocument/2006/relationships/image" Target="../media/image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103.png"/><Relationship Id="rId10" Type="http://schemas.openxmlformats.org/officeDocument/2006/relationships/image" Target="../media/image106.png"/><Relationship Id="rId4" Type="http://schemas.openxmlformats.org/officeDocument/2006/relationships/image" Target="../media/image12.png"/><Relationship Id="rId9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0.png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packs.net/free-icon/bulb-3662.html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9367353" TargetMode="External"/><Relationship Id="rId2" Type="http://schemas.openxmlformats.org/officeDocument/2006/relationships/hyperlink" Target="https://ieeexplore.ieee.org/document/9063299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3.png"/><Relationship Id="rId3" Type="http://schemas.openxmlformats.org/officeDocument/2006/relationships/image" Target="../media/image58.png"/><Relationship Id="rId7" Type="http://schemas.openxmlformats.org/officeDocument/2006/relationships/image" Target="../media/image39.png"/><Relationship Id="rId12" Type="http://schemas.openxmlformats.org/officeDocument/2006/relationships/image" Target="../media/image4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132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Relationship Id="rId1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9.png"/><Relationship Id="rId4" Type="http://schemas.openxmlformats.org/officeDocument/2006/relationships/image" Target="../media/image13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1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abs/2004.09936" TargetMode="External"/><Relationship Id="rId5" Type="http://schemas.openxmlformats.org/officeDocument/2006/relationships/hyperlink" Target="https://arxiv.org/abs/1705.078744" TargetMode="External"/><Relationship Id="rId4" Type="http://schemas.openxmlformats.org/officeDocument/2006/relationships/hyperlink" Target="https://arxiv.org/abs/1602.04938" TargetMode="Externa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0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8.png"/><Relationship Id="rId10" Type="http://schemas.openxmlformats.org/officeDocument/2006/relationships/image" Target="../media/image166.png"/><Relationship Id="rId4" Type="http://schemas.openxmlformats.org/officeDocument/2006/relationships/image" Target="../media/image161.png"/><Relationship Id="rId9" Type="http://schemas.openxmlformats.org/officeDocument/2006/relationships/image" Target="../media/image16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991463-7B9B-49FF-9113-A909D55FBEAA}"/>
              </a:ext>
            </a:extLst>
          </p:cNvPr>
          <p:cNvGrpSpPr/>
          <p:nvPr/>
        </p:nvGrpSpPr>
        <p:grpSpPr>
          <a:xfrm flipV="1">
            <a:off x="1946788" y="3691181"/>
            <a:ext cx="1505073" cy="833289"/>
            <a:chOff x="3518592" y="484030"/>
            <a:chExt cx="1940188" cy="1111052"/>
          </a:xfrm>
          <a:solidFill>
            <a:srgbClr val="B9C6C8"/>
          </a:solid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4903734-9B19-41CD-9FD2-008428DB64EF}"/>
                </a:ext>
              </a:extLst>
            </p:cNvPr>
            <p:cNvSpPr/>
            <p:nvPr/>
          </p:nvSpPr>
          <p:spPr>
            <a:xfrm>
              <a:off x="3518592" y="484030"/>
              <a:ext cx="1940188" cy="810081"/>
            </a:xfrm>
            <a:prstGeom prst="roundRect">
              <a:avLst/>
            </a:prstGeom>
            <a:grpFill/>
            <a:ln>
              <a:solidFill>
                <a:srgbClr val="B9C6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8FED6B11-C6D6-4074-9DDE-D23F1A03E571}"/>
                </a:ext>
              </a:extLst>
            </p:cNvPr>
            <p:cNvSpPr/>
            <p:nvPr/>
          </p:nvSpPr>
          <p:spPr>
            <a:xfrm rot="5021986">
              <a:off x="3702511" y="1055384"/>
              <a:ext cx="570164" cy="509232"/>
            </a:xfrm>
            <a:prstGeom prst="rtTriangle">
              <a:avLst/>
            </a:prstGeom>
            <a:grpFill/>
            <a:ln>
              <a:solidFill>
                <a:srgbClr val="B9C6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5432" y="760464"/>
            <a:ext cx="5080328" cy="2865685"/>
          </a:xfrm>
        </p:spPr>
        <p:txBody>
          <a:bodyPr>
            <a:noAutofit/>
          </a:bodyPr>
          <a:lstStyle/>
          <a:p>
            <a:pPr algn="l"/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Enhancing</a:t>
            </a:r>
            <a:br>
              <a:rPr lang="en-US" sz="36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3600" b="1">
                <a:solidFill>
                  <a:srgbClr val="78909C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Conversational</a:t>
            </a:r>
            <a:r>
              <a:rPr lang="en-US" sz="3600" b="1">
                <a:solidFill>
                  <a:srgbClr val="8DF24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3600" b="1">
                <a:solidFill>
                  <a:srgbClr val="78909C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AI</a:t>
            </a:r>
            <a:r>
              <a:rPr lang="en-US" sz="3600" b="1">
                <a:solidFill>
                  <a:srgbClr val="8DF24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br>
              <a:rPr lang="en-US" sz="3600" b="1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3600" b="1">
                <a:solidFill>
                  <a:srgbClr val="78909C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Model</a:t>
            </a:r>
            <a:r>
              <a:rPr lang="en-US" sz="3600" b="1">
                <a:solidFill>
                  <a:srgbClr val="8DF24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3600" b="1">
                <a:solidFill>
                  <a:srgbClr val="78909C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Performance</a:t>
            </a:r>
            <a:r>
              <a:rPr lang="en-US" sz="3600" b="1">
                <a:solidFill>
                  <a:srgbClr val="8DF24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br>
              <a:rPr lang="en-US" sz="3600" b="1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and</a:t>
            </a: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3600" b="1" err="1">
                <a:solidFill>
                  <a:srgbClr val="78909C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Explainability</a:t>
            </a:r>
            <a:r>
              <a:rPr lang="en-US" sz="3600">
                <a:solidFill>
                  <a:srgbClr val="8DF24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br>
              <a:rPr lang="en-US" sz="36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for</a:t>
            </a: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3600" b="1">
                <a:solidFill>
                  <a:srgbClr val="4CAF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Sinhala-English</a:t>
            </a:r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3300" b="1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Bilingual</a:t>
            </a:r>
            <a:r>
              <a:rPr lang="en-US" sz="33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3300" b="1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Speakers</a:t>
            </a:r>
            <a:endParaRPr lang="en-US" sz="3600" b="1">
              <a:solidFill>
                <a:schemeClr val="tx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8803" y="4086226"/>
            <a:ext cx="1271252" cy="336870"/>
          </a:xfrm>
        </p:spPr>
        <p:txBody>
          <a:bodyPr spcFirstLastPara="1" vert="horz" wrap="square" lIns="68580" tIns="34290" rIns="68580" bIns="34290" rtlCol="0" anchor="t" anchorCtr="0">
            <a:normAutofit fontScale="62500" lnSpcReduction="20000"/>
          </a:bodyPr>
          <a:lstStyle/>
          <a:p>
            <a:r>
              <a:rPr lang="en-GB" b="1">
                <a:solidFill>
                  <a:schemeClr val="tx1"/>
                </a:solidFill>
                <a:effectLst/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2022-056</a:t>
            </a:r>
            <a:endParaRPr lang="en-US" b="1">
              <a:solidFill>
                <a:schemeClr val="tx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9AC216F-B756-4378-845F-C59A9AF384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61" b="91843" l="10000" r="90000">
                        <a14:foregroundMark x1="31628" y1="40030" x2="78290" y2="30983"/>
                        <a14:foregroundMark x1="78641" y1="32351" x2="64186" y2="37915"/>
                        <a14:foregroundMark x1="64186" y1="37915" x2="63837" y2="37915"/>
                        <a14:foregroundMark x1="64767" y1="38218" x2="33953" y2="32477"/>
                        <a14:foregroundMark x1="42093" y1="30514" x2="53953" y2="27644"/>
                        <a14:foregroundMark x1="53953" y1="27644" x2="40349" y2="27341"/>
                        <a14:foregroundMark x1="40349" y1="27341" x2="47791" y2="27644"/>
                        <a14:foregroundMark x1="47791" y1="27644" x2="40233" y2="32175"/>
                        <a14:foregroundMark x1="40233" y1="32175" x2="29651" y2="33233"/>
                        <a14:foregroundMark x1="29651" y1="33233" x2="41279" y2="24622"/>
                        <a14:foregroundMark x1="40233" y1="23263" x2="42093" y2="24471"/>
                        <a14:foregroundMark x1="59186" y1="14653" x2="49884" y2="8912"/>
                        <a14:foregroundMark x1="46860" y1="85650" x2="48721" y2="91843"/>
                        <a14:backgroundMark x1="82907" y1="28248" x2="87326" y2="36103"/>
                        <a14:backgroundMark x1="80581" y1="29758" x2="81395" y2="329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51" r="12096"/>
          <a:stretch/>
        </p:blipFill>
        <p:spPr>
          <a:xfrm>
            <a:off x="280220" y="1226270"/>
            <a:ext cx="2418735" cy="24860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970F69-FAA7-90C0-9897-1C69A7119EB0}"/>
              </a:ext>
            </a:extLst>
          </p:cNvPr>
          <p:cNvSpPr txBox="1"/>
          <p:nvPr/>
        </p:nvSpPr>
        <p:spPr>
          <a:xfrm>
            <a:off x="2674429" y="4093079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Progress</a:t>
            </a:r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150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Presentation</a:t>
            </a:r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150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-</a:t>
            </a:r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150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II</a:t>
            </a:r>
          </a:p>
        </p:txBody>
      </p:sp>
    </p:spTree>
    <p:extLst>
      <p:ext uri="{BB962C8B-B14F-4D97-AF65-F5344CB8AC3E}">
        <p14:creationId xmlns:p14="http://schemas.microsoft.com/office/powerpoint/2010/main" val="424288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176E51-0DF3-403A-8234-01EEF70F54E6}"/>
              </a:ext>
            </a:extLst>
          </p:cNvPr>
          <p:cNvSpPr txBox="1">
            <a:spLocks/>
          </p:cNvSpPr>
          <p:nvPr/>
        </p:nvSpPr>
        <p:spPr>
          <a:xfrm>
            <a:off x="0" y="-25711"/>
            <a:ext cx="9070259" cy="925816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Solution</a:t>
            </a:r>
            <a:r>
              <a:rPr lang="en-US" sz="4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lang="en-US" sz="4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Flow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64E365-71FF-4589-9F93-F2D17F742C78}"/>
              </a:ext>
            </a:extLst>
          </p:cNvPr>
          <p:cNvGrpSpPr/>
          <p:nvPr/>
        </p:nvGrpSpPr>
        <p:grpSpPr>
          <a:xfrm>
            <a:off x="409030" y="1957848"/>
            <a:ext cx="674935" cy="621276"/>
            <a:chOff x="2929752" y="1580532"/>
            <a:chExt cx="899913" cy="828368"/>
          </a:xfrm>
        </p:grpSpPr>
        <p:pic>
          <p:nvPicPr>
            <p:cNvPr id="12" name="Picture 11" descr="A picture containing text, light&#10;&#10;Description automatically generated">
              <a:extLst>
                <a:ext uri="{FF2B5EF4-FFF2-40B4-BE49-F238E27FC236}">
                  <a16:creationId xmlns:a16="http://schemas.microsoft.com/office/drawing/2014/main" id="{38F3631A-F6A7-4C20-AE05-506499B3C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752" y="1809132"/>
              <a:ext cx="599768" cy="599768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1DE3E59-085D-4072-8939-189C550F3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72465" y="1580532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884D44B-0B0F-4A46-A9EC-0092F6F12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62" y="2230693"/>
            <a:ext cx="247036" cy="2470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BB72A2-B9FF-43BF-B3EF-83E72A4BFAAC}"/>
              </a:ext>
            </a:extLst>
          </p:cNvPr>
          <p:cNvSpPr txBox="1"/>
          <p:nvPr/>
        </p:nvSpPr>
        <p:spPr>
          <a:xfrm>
            <a:off x="332333" y="2579124"/>
            <a:ext cx="828330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50">
                <a:solidFill>
                  <a:schemeClr val="tx1">
                    <a:lumMod val="75000"/>
                    <a:lumOff val="2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Bot dataset</a:t>
            </a:r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54AB39-3F82-4B68-AC25-76422A739C7C}"/>
              </a:ext>
            </a:extLst>
          </p:cNvPr>
          <p:cNvGrpSpPr/>
          <p:nvPr/>
        </p:nvGrpSpPr>
        <p:grpSpPr>
          <a:xfrm>
            <a:off x="1572394" y="2192394"/>
            <a:ext cx="1181474" cy="499520"/>
            <a:chOff x="3852107" y="2429122"/>
            <a:chExt cx="1575299" cy="4933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E08D4F3-3E7F-46B6-983C-A1A829EA1E41}"/>
                </a:ext>
              </a:extLst>
            </p:cNvPr>
            <p:cNvSpPr/>
            <p:nvPr/>
          </p:nvSpPr>
          <p:spPr>
            <a:xfrm>
              <a:off x="3852107" y="2429122"/>
              <a:ext cx="1575299" cy="371168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4B0B5A-7B00-4ECA-A92B-ED9DB3DA3C8B}"/>
                </a:ext>
              </a:extLst>
            </p:cNvPr>
            <p:cNvSpPr txBox="1"/>
            <p:nvPr/>
          </p:nvSpPr>
          <p:spPr>
            <a:xfrm>
              <a:off x="3852107" y="2491595"/>
              <a:ext cx="15752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Rasa NLU data extractor </a:t>
              </a:r>
              <a:endParaRPr lang="en-GB" sz="7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9AB0233-3845-426E-BDAE-244D1E8281E5}"/>
              </a:ext>
            </a:extLst>
          </p:cNvPr>
          <p:cNvGrpSpPr/>
          <p:nvPr/>
        </p:nvGrpSpPr>
        <p:grpSpPr>
          <a:xfrm>
            <a:off x="3168907" y="2199353"/>
            <a:ext cx="1181474" cy="278376"/>
            <a:chOff x="3852107" y="2429122"/>
            <a:chExt cx="1575299" cy="371168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0349E75B-F877-44EA-82DC-31F1C6E0F512}"/>
                </a:ext>
              </a:extLst>
            </p:cNvPr>
            <p:cNvSpPr/>
            <p:nvPr/>
          </p:nvSpPr>
          <p:spPr>
            <a:xfrm>
              <a:off x="3852107" y="2429122"/>
              <a:ext cx="1575299" cy="371168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D4F646-C562-47BE-A2D3-E4ED487B737F}"/>
                </a:ext>
              </a:extLst>
            </p:cNvPr>
            <p:cNvSpPr txBox="1"/>
            <p:nvPr/>
          </p:nvSpPr>
          <p:spPr>
            <a:xfrm>
              <a:off x="3852107" y="2491595"/>
              <a:ext cx="15752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SIENA UI</a:t>
              </a:r>
              <a:endParaRPr lang="en-GB" sz="7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EA93822F-6C21-4600-AC7A-F6608C1F5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869" y="2234134"/>
            <a:ext cx="247036" cy="247036"/>
          </a:xfrm>
          <a:prstGeom prst="rect">
            <a:avLst/>
          </a:prstGeom>
        </p:spPr>
      </p:pic>
      <p:pic>
        <p:nvPicPr>
          <p:cNvPr id="37" name="Picture 8" descr="Artificial intelligence free icon">
            <a:extLst>
              <a:ext uri="{FF2B5EF4-FFF2-40B4-BE49-F238E27FC236}">
                <a16:creationId xmlns:a16="http://schemas.microsoft.com/office/drawing/2014/main" id="{D4D1D636-A5FA-4FF6-94BB-D1434B407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02092" y="1402409"/>
            <a:ext cx="449826" cy="44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A004BC89-D6B4-4F4D-B5D8-60544FE4E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20" y="3067847"/>
            <a:ext cx="342900" cy="3429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C5B12B6-A4DC-4C5F-B6A1-99AEA0FFC73C}"/>
              </a:ext>
            </a:extLst>
          </p:cNvPr>
          <p:cNvGrpSpPr/>
          <p:nvPr/>
        </p:nvGrpSpPr>
        <p:grpSpPr>
          <a:xfrm>
            <a:off x="3603953" y="2579124"/>
            <a:ext cx="247036" cy="453604"/>
            <a:chOff x="5687961" y="3153576"/>
            <a:chExt cx="329381" cy="604805"/>
          </a:xfrm>
        </p:grpSpPr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A493D3D3-6601-4362-9F8A-BD80FFD7F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687961" y="3153576"/>
              <a:ext cx="329381" cy="329381"/>
            </a:xfrm>
            <a:prstGeom prst="rect">
              <a:avLst/>
            </a:prstGeom>
          </p:spPr>
        </p:pic>
        <p:pic>
          <p:nvPicPr>
            <p:cNvPr id="40" name="Picture 39" descr="Icon&#10;&#10;Description automatically generated">
              <a:extLst>
                <a:ext uri="{FF2B5EF4-FFF2-40B4-BE49-F238E27FC236}">
                  <a16:creationId xmlns:a16="http://schemas.microsoft.com/office/drawing/2014/main" id="{14DEBA01-7BF5-4DE9-893E-17DE49130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87961" y="3429000"/>
              <a:ext cx="329381" cy="329381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FD3BC04-1863-4A60-9CFE-B319A12DF23A}"/>
              </a:ext>
            </a:extLst>
          </p:cNvPr>
          <p:cNvSpPr txBox="1"/>
          <p:nvPr/>
        </p:nvSpPr>
        <p:spPr>
          <a:xfrm>
            <a:off x="3313305" y="3410747"/>
            <a:ext cx="828330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50">
                <a:solidFill>
                  <a:schemeClr val="tx1">
                    <a:lumMod val="75000"/>
                    <a:lumOff val="2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User</a:t>
            </a:r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332504BF-A7FD-4CD4-99D9-A3C8EB829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85852" y="2306055"/>
            <a:ext cx="250399" cy="24703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7319B12-F855-47A0-927B-B2EB4913DB02}"/>
              </a:ext>
            </a:extLst>
          </p:cNvPr>
          <p:cNvSpPr txBox="1"/>
          <p:nvPr/>
        </p:nvSpPr>
        <p:spPr>
          <a:xfrm>
            <a:off x="4580031" y="2726620"/>
            <a:ext cx="7847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>
                <a:solidFill>
                  <a:schemeClr val="tx1">
                    <a:lumMod val="75000"/>
                    <a:lumOff val="25000"/>
                  </a:schemeClr>
                </a:solidFill>
              </a:rPr>
              <a:t>Provide suggestions </a:t>
            </a:r>
            <a:endParaRPr lang="en-GB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095563-7F0A-4613-8739-E59BBBEB66DC}"/>
              </a:ext>
            </a:extLst>
          </p:cNvPr>
          <p:cNvSpPr txBox="1"/>
          <p:nvPr/>
        </p:nvSpPr>
        <p:spPr>
          <a:xfrm>
            <a:off x="4534010" y="1834296"/>
            <a:ext cx="784721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>
                <a:solidFill>
                  <a:schemeClr val="tx1">
                    <a:lumMod val="75000"/>
                    <a:lumOff val="25000"/>
                  </a:schemeClr>
                </a:solidFill>
              </a:rPr>
              <a:t>Stemming</a:t>
            </a:r>
            <a:endParaRPr lang="en-GB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94BF34F-0F3C-441A-B378-8CF2B5E2F89E}"/>
              </a:ext>
            </a:extLst>
          </p:cNvPr>
          <p:cNvCxnSpPr>
            <a:cxnSpLocks/>
          </p:cNvCxnSpPr>
          <p:nvPr/>
        </p:nvCxnSpPr>
        <p:spPr>
          <a:xfrm>
            <a:off x="5572650" y="2161848"/>
            <a:ext cx="46863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449A824-17CF-4B14-A146-7D8A94A96F08}"/>
              </a:ext>
            </a:extLst>
          </p:cNvPr>
          <p:cNvSpPr txBox="1"/>
          <p:nvPr/>
        </p:nvSpPr>
        <p:spPr>
          <a:xfrm>
            <a:off x="5414605" y="1880716"/>
            <a:ext cx="712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>
                <a:solidFill>
                  <a:schemeClr val="tx1">
                    <a:lumMod val="75000"/>
                    <a:lumOff val="25000"/>
                  </a:schemeClr>
                </a:solidFill>
              </a:rPr>
              <a:t>Stemmed word list</a:t>
            </a:r>
            <a:endParaRPr lang="en-GB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B0EB1AE-AC1E-4950-B417-C8F73BC0EE69}"/>
              </a:ext>
            </a:extLst>
          </p:cNvPr>
          <p:cNvCxnSpPr>
            <a:cxnSpLocks/>
          </p:cNvCxnSpPr>
          <p:nvPr/>
        </p:nvCxnSpPr>
        <p:spPr>
          <a:xfrm>
            <a:off x="5572650" y="2264718"/>
            <a:ext cx="46863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489CD2E-2A5D-49E6-8DB2-B6943BBA921C}"/>
              </a:ext>
            </a:extLst>
          </p:cNvPr>
          <p:cNvCxnSpPr>
            <a:cxnSpLocks/>
          </p:cNvCxnSpPr>
          <p:nvPr/>
        </p:nvCxnSpPr>
        <p:spPr>
          <a:xfrm>
            <a:off x="5582651" y="2377589"/>
            <a:ext cx="46863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2CD33A5-C4EE-477D-894E-02C4453E55BC}"/>
              </a:ext>
            </a:extLst>
          </p:cNvPr>
          <p:cNvCxnSpPr>
            <a:cxnSpLocks/>
          </p:cNvCxnSpPr>
          <p:nvPr/>
        </p:nvCxnSpPr>
        <p:spPr>
          <a:xfrm>
            <a:off x="5582651" y="2484867"/>
            <a:ext cx="46863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7247BCC-ED74-40D5-B744-FBC09144CAD2}"/>
              </a:ext>
            </a:extLst>
          </p:cNvPr>
          <p:cNvCxnSpPr>
            <a:cxnSpLocks/>
          </p:cNvCxnSpPr>
          <p:nvPr/>
        </p:nvCxnSpPr>
        <p:spPr>
          <a:xfrm>
            <a:off x="5582651" y="2592023"/>
            <a:ext cx="46863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FA3E6B-4BD4-4577-AB6D-E26DC557768D}"/>
              </a:ext>
            </a:extLst>
          </p:cNvPr>
          <p:cNvCxnSpPr>
            <a:cxnSpLocks/>
          </p:cNvCxnSpPr>
          <p:nvPr/>
        </p:nvCxnSpPr>
        <p:spPr>
          <a:xfrm>
            <a:off x="5582651" y="2691914"/>
            <a:ext cx="46863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68866A3-449F-4388-BDF3-3681C14BF2D7}"/>
              </a:ext>
            </a:extLst>
          </p:cNvPr>
          <p:cNvCxnSpPr/>
          <p:nvPr/>
        </p:nvCxnSpPr>
        <p:spPr>
          <a:xfrm>
            <a:off x="6127005" y="1950794"/>
            <a:ext cx="0" cy="82854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2B27FA0-FE83-415C-A13B-46CD4EB0B96C}"/>
              </a:ext>
            </a:extLst>
          </p:cNvPr>
          <p:cNvSpPr txBox="1"/>
          <p:nvPr/>
        </p:nvSpPr>
        <p:spPr>
          <a:xfrm>
            <a:off x="6137006" y="2217978"/>
            <a:ext cx="3767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🔍</a:t>
            </a:r>
            <a:endParaRPr lang="en-GB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8B1399B-3992-49DB-955B-280278A7665F}"/>
              </a:ext>
            </a:extLst>
          </p:cNvPr>
          <p:cNvSpPr txBox="1"/>
          <p:nvPr/>
        </p:nvSpPr>
        <p:spPr>
          <a:xfrm>
            <a:off x="6268480" y="2209280"/>
            <a:ext cx="7847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>
                <a:solidFill>
                  <a:schemeClr val="tx1">
                    <a:lumMod val="75000"/>
                    <a:lumOff val="25000"/>
                  </a:schemeClr>
                </a:solidFill>
              </a:rPr>
              <a:t>Find similar words </a:t>
            </a:r>
            <a:endParaRPr lang="en-GB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0" name="Picture 69" descr="Icon&#10;&#10;Description automatically generated">
            <a:extLst>
              <a:ext uri="{FF2B5EF4-FFF2-40B4-BE49-F238E27FC236}">
                <a16:creationId xmlns:a16="http://schemas.microsoft.com/office/drawing/2014/main" id="{B992695C-E6EF-42AB-B666-5CF72210E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42" y="2045453"/>
            <a:ext cx="250399" cy="247036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C827E80-97A2-411E-9323-C0EFD2A43EE1}"/>
              </a:ext>
            </a:extLst>
          </p:cNvPr>
          <p:cNvCxnSpPr>
            <a:cxnSpLocks/>
          </p:cNvCxnSpPr>
          <p:nvPr/>
        </p:nvCxnSpPr>
        <p:spPr>
          <a:xfrm flipV="1">
            <a:off x="5318731" y="964804"/>
            <a:ext cx="0" cy="2760345"/>
          </a:xfrm>
          <a:prstGeom prst="line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2492AC9-3E4F-43CC-AD0A-3E8E86A353BC}"/>
              </a:ext>
            </a:extLst>
          </p:cNvPr>
          <p:cNvSpPr txBox="1"/>
          <p:nvPr/>
        </p:nvSpPr>
        <p:spPr>
          <a:xfrm rot="5400000">
            <a:off x="6043567" y="2091862"/>
            <a:ext cx="449828" cy="2089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75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  <a:endParaRPr lang="en-GB" sz="1297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BED9E0F-3462-4604-BBCA-68AB2563635C}"/>
              </a:ext>
            </a:extLst>
          </p:cNvPr>
          <p:cNvSpPr txBox="1"/>
          <p:nvPr/>
        </p:nvSpPr>
        <p:spPr>
          <a:xfrm>
            <a:off x="5816966" y="3496068"/>
            <a:ext cx="784721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>
                <a:solidFill>
                  <a:schemeClr val="tx1">
                    <a:lumMod val="75000"/>
                    <a:lumOff val="25000"/>
                  </a:schemeClr>
                </a:solidFill>
              </a:rPr>
              <a:t>SIENA Server</a:t>
            </a:r>
            <a:endParaRPr lang="en-GB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430D099-95AE-4D2E-B9A6-FFE29DEE7FBE}"/>
              </a:ext>
            </a:extLst>
          </p:cNvPr>
          <p:cNvGrpSpPr/>
          <p:nvPr/>
        </p:nvGrpSpPr>
        <p:grpSpPr>
          <a:xfrm>
            <a:off x="7958312" y="1659209"/>
            <a:ext cx="953278" cy="1434804"/>
            <a:chOff x="10073518" y="2161288"/>
            <a:chExt cx="1271037" cy="1913068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9074BDF-443D-4083-A9B9-2FF170E2D0A6}"/>
                </a:ext>
              </a:extLst>
            </p:cNvPr>
            <p:cNvSpPr txBox="1"/>
            <p:nvPr/>
          </p:nvSpPr>
          <p:spPr>
            <a:xfrm>
              <a:off x="10073521" y="2161288"/>
              <a:ext cx="1110602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config.SIENA</a:t>
              </a:r>
              <a:endParaRPr lang="en-GB" sz="7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CC6F918-2EB2-47F0-81F5-D215189A54C3}"/>
                </a:ext>
              </a:extLst>
            </p:cNvPr>
            <p:cNvSpPr txBox="1"/>
            <p:nvPr/>
          </p:nvSpPr>
          <p:spPr>
            <a:xfrm>
              <a:off x="10073521" y="2930641"/>
              <a:ext cx="127103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entities.SIENA</a:t>
              </a:r>
              <a:endParaRPr lang="en-GB" sz="7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6BE2BEA-19F3-42EF-A0F6-FCFF908B2524}"/>
                </a:ext>
              </a:extLst>
            </p:cNvPr>
            <p:cNvSpPr txBox="1"/>
            <p:nvPr/>
          </p:nvSpPr>
          <p:spPr>
            <a:xfrm>
              <a:off x="10073518" y="3797358"/>
              <a:ext cx="1271037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inprogress.SIENA</a:t>
              </a:r>
              <a:endParaRPr lang="en-GB" sz="7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F01697E-3306-42CE-A6BA-357E18FF8712}"/>
              </a:ext>
            </a:extLst>
          </p:cNvPr>
          <p:cNvCxnSpPr>
            <a:cxnSpLocks/>
          </p:cNvCxnSpPr>
          <p:nvPr/>
        </p:nvCxnSpPr>
        <p:spPr>
          <a:xfrm>
            <a:off x="7360789" y="1752972"/>
            <a:ext cx="381063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32CC5BA-93D9-4893-AE2D-6DC6A6D5336F}"/>
              </a:ext>
            </a:extLst>
          </p:cNvPr>
          <p:cNvCxnSpPr>
            <a:cxnSpLocks/>
          </p:cNvCxnSpPr>
          <p:nvPr/>
        </p:nvCxnSpPr>
        <p:spPr>
          <a:xfrm>
            <a:off x="7360789" y="2342078"/>
            <a:ext cx="381063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8BDB884-A72A-41FC-AF0A-CC1FC36B7C8D}"/>
              </a:ext>
            </a:extLst>
          </p:cNvPr>
          <p:cNvCxnSpPr>
            <a:cxnSpLocks/>
          </p:cNvCxnSpPr>
          <p:nvPr/>
        </p:nvCxnSpPr>
        <p:spPr>
          <a:xfrm>
            <a:off x="7360789" y="2996429"/>
            <a:ext cx="381063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520A44D-28C2-4217-9860-319E6A7226D2}"/>
              </a:ext>
            </a:extLst>
          </p:cNvPr>
          <p:cNvGrpSpPr/>
          <p:nvPr/>
        </p:nvGrpSpPr>
        <p:grpSpPr>
          <a:xfrm>
            <a:off x="1614184" y="1760060"/>
            <a:ext cx="868624" cy="411480"/>
            <a:chOff x="2152245" y="2346747"/>
            <a:chExt cx="1158165" cy="548640"/>
          </a:xfrm>
        </p:grpSpPr>
        <p:pic>
          <p:nvPicPr>
            <p:cNvPr id="109" name="Picture 108" descr="Icon&#10;&#10;Description automatically generated">
              <a:extLst>
                <a:ext uri="{FF2B5EF4-FFF2-40B4-BE49-F238E27FC236}">
                  <a16:creationId xmlns:a16="http://schemas.microsoft.com/office/drawing/2014/main" id="{70F5473F-4F4C-4130-B20F-FBE3CB65B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2245" y="2346747"/>
              <a:ext cx="548640" cy="548640"/>
            </a:xfrm>
            <a:prstGeom prst="rect">
              <a:avLst/>
            </a:prstGeom>
          </p:spPr>
        </p:pic>
        <p:pic>
          <p:nvPicPr>
            <p:cNvPr id="110" name="Picture 109" descr="Text, logo&#10;&#10;Description automatically generated with medium confidence">
              <a:extLst>
                <a:ext uri="{FF2B5EF4-FFF2-40B4-BE49-F238E27FC236}">
                  <a16:creationId xmlns:a16="http://schemas.microsoft.com/office/drawing/2014/main" id="{4DE824E9-45E9-40E3-87AF-831164FE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1770" y="2458492"/>
              <a:ext cx="548640" cy="362309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5F706F4-805B-42C1-8BAF-D49C24C4E3DE}"/>
              </a:ext>
            </a:extLst>
          </p:cNvPr>
          <p:cNvGrpSpPr/>
          <p:nvPr/>
        </p:nvGrpSpPr>
        <p:grpSpPr>
          <a:xfrm>
            <a:off x="6523302" y="805049"/>
            <a:ext cx="868624" cy="411480"/>
            <a:chOff x="2152245" y="2346747"/>
            <a:chExt cx="1158165" cy="548640"/>
          </a:xfrm>
        </p:grpSpPr>
        <p:pic>
          <p:nvPicPr>
            <p:cNvPr id="114" name="Picture 113" descr="Icon&#10;&#10;Description automatically generated">
              <a:extLst>
                <a:ext uri="{FF2B5EF4-FFF2-40B4-BE49-F238E27FC236}">
                  <a16:creationId xmlns:a16="http://schemas.microsoft.com/office/drawing/2014/main" id="{B36B75E3-EB0B-427C-9B5B-E47B41F28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2245" y="2346747"/>
              <a:ext cx="548640" cy="548640"/>
            </a:xfrm>
            <a:prstGeom prst="rect">
              <a:avLst/>
            </a:prstGeom>
          </p:spPr>
        </p:pic>
        <p:pic>
          <p:nvPicPr>
            <p:cNvPr id="115" name="Picture 114" descr="Text, logo&#10;&#10;Description automatically generated with medium confidence">
              <a:extLst>
                <a:ext uri="{FF2B5EF4-FFF2-40B4-BE49-F238E27FC236}">
                  <a16:creationId xmlns:a16="http://schemas.microsoft.com/office/drawing/2014/main" id="{F766ECC3-8BC1-42E4-9841-A580B17CF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1770" y="2458492"/>
              <a:ext cx="548640" cy="362309"/>
            </a:xfrm>
            <a:prstGeom prst="rect">
              <a:avLst/>
            </a:prstGeom>
          </p:spPr>
        </p:pic>
      </p:grpSp>
      <p:pic>
        <p:nvPicPr>
          <p:cNvPr id="116" name="Picture 115">
            <a:extLst>
              <a:ext uri="{FF2B5EF4-FFF2-40B4-BE49-F238E27FC236}">
                <a16:creationId xmlns:a16="http://schemas.microsoft.com/office/drawing/2014/main" id="{A9C47AB6-EDCA-4165-82B4-811BBCBE1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271" y="1744275"/>
            <a:ext cx="398648" cy="39864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143A4-137B-A0D2-86A3-4A0108D86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366B047-3058-DB43-9E7F-B9040DC2A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080" y="1627322"/>
            <a:ext cx="271732" cy="27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962F67-2592-9A47-6377-7C24FB41F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080" y="2204433"/>
            <a:ext cx="271732" cy="27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2BABCD-1E75-21BF-F68D-2FD28F3F5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806" y="2860563"/>
            <a:ext cx="271732" cy="27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349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C8B3E-0F04-4450-97CF-ADA0C89E1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70"/>
            <a:ext cx="9144000" cy="994172"/>
          </a:xfrm>
        </p:spPr>
        <p:txBody>
          <a:bodyPr/>
          <a:lstStyle/>
          <a:p>
            <a:r>
              <a:rPr lang="en-US" sz="2400" kern="1200">
                <a:solidFill>
                  <a:srgbClr val="0070C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Methodology</a:t>
            </a:r>
            <a:br>
              <a:rPr lang="en-US">
                <a:solidFill>
                  <a:schemeClr val="bg1">
                    <a:lumMod val="95000"/>
                  </a:schemeClr>
                </a:solidFill>
                <a:latin typeface="+mn-lt"/>
              </a:rPr>
            </a:b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Reverse stemming</a:t>
            </a:r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33C5E2-C0BC-49F2-A337-E7F84A1D7D3E}"/>
              </a:ext>
            </a:extLst>
          </p:cNvPr>
          <p:cNvSpPr/>
          <p:nvPr/>
        </p:nvSpPr>
        <p:spPr>
          <a:xfrm>
            <a:off x="233119" y="2760926"/>
            <a:ext cx="307910" cy="3079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1</a:t>
            </a:r>
            <a:endParaRPr lang="en-GB" sz="105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E90BD3-E8B5-45E1-B286-C3C493F1222B}"/>
              </a:ext>
            </a:extLst>
          </p:cNvPr>
          <p:cNvSpPr/>
          <p:nvPr/>
        </p:nvSpPr>
        <p:spPr>
          <a:xfrm>
            <a:off x="233119" y="3283656"/>
            <a:ext cx="307910" cy="3079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2</a:t>
            </a:r>
            <a:endParaRPr lang="en-GB" sz="105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0B07D20-6D63-428F-8BE9-FB0BCBC2F0A4}"/>
              </a:ext>
            </a:extLst>
          </p:cNvPr>
          <p:cNvSpPr/>
          <p:nvPr/>
        </p:nvSpPr>
        <p:spPr>
          <a:xfrm>
            <a:off x="233119" y="3806386"/>
            <a:ext cx="307910" cy="3079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3</a:t>
            </a:r>
            <a:endParaRPr lang="en-GB" sz="105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CE9FC-694C-4302-AF8B-664B3105CF71}"/>
              </a:ext>
            </a:extLst>
          </p:cNvPr>
          <p:cNvSpPr txBox="1"/>
          <p:nvPr/>
        </p:nvSpPr>
        <p:spPr>
          <a:xfrm>
            <a:off x="653143" y="2718673"/>
            <a:ext cx="203407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Stem “IT </a:t>
            </a:r>
            <a:r>
              <a:rPr lang="si-LK" sz="1050">
                <a:solidFill>
                  <a:schemeClr val="tx1">
                    <a:lumMod val="75000"/>
                    <a:lumOff val="25000"/>
                  </a:schemeClr>
                </a:solidFill>
              </a:rPr>
              <a:t>ඩිග්‍රිවල</a:t>
            </a: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” into base word and map it to the given entity type</a:t>
            </a:r>
            <a:endParaRPr lang="en-GB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9C101-522C-450A-AB1B-0FA526602930}"/>
              </a:ext>
            </a:extLst>
          </p:cNvPr>
          <p:cNvSpPr txBox="1"/>
          <p:nvPr/>
        </p:nvSpPr>
        <p:spPr>
          <a:xfrm>
            <a:off x="653142" y="3245470"/>
            <a:ext cx="203407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Stem “IT </a:t>
            </a:r>
            <a:r>
              <a:rPr lang="si-LK" sz="1050">
                <a:solidFill>
                  <a:schemeClr val="tx1">
                    <a:lumMod val="75000"/>
                    <a:lumOff val="25000"/>
                  </a:schemeClr>
                </a:solidFill>
              </a:rPr>
              <a:t>ඩිග්‍රියක</a:t>
            </a: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” into base word and get entity type of base word</a:t>
            </a:r>
            <a:endParaRPr lang="en-GB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1B2A6D-2A40-4BF9-A967-FCA8CC13D4C8}"/>
              </a:ext>
            </a:extLst>
          </p:cNvPr>
          <p:cNvSpPr txBox="1"/>
          <p:nvPr/>
        </p:nvSpPr>
        <p:spPr>
          <a:xfrm>
            <a:off x="653142" y="3764132"/>
            <a:ext cx="20340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Suggest entity type of base word to “IT </a:t>
            </a:r>
            <a:r>
              <a:rPr lang="si-LK" sz="1050">
                <a:solidFill>
                  <a:schemeClr val="tx1">
                    <a:lumMod val="75000"/>
                    <a:lumOff val="25000"/>
                  </a:schemeClr>
                </a:solidFill>
              </a:rPr>
              <a:t>ඩිග්‍රියක</a:t>
            </a: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endParaRPr lang="en-GB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85BDED9-C410-4EB7-8237-B9046790265F}"/>
              </a:ext>
            </a:extLst>
          </p:cNvPr>
          <p:cNvGrpSpPr/>
          <p:nvPr/>
        </p:nvGrpSpPr>
        <p:grpSpPr>
          <a:xfrm>
            <a:off x="2237015" y="1514827"/>
            <a:ext cx="4669971" cy="2113845"/>
            <a:chOff x="2982686" y="2019770"/>
            <a:chExt cx="6226628" cy="28184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976A57D-BE6B-4DC6-BD5F-AD1D9D3A0424}"/>
                </a:ext>
              </a:extLst>
            </p:cNvPr>
            <p:cNvGrpSpPr/>
            <p:nvPr/>
          </p:nvGrpSpPr>
          <p:grpSpPr>
            <a:xfrm>
              <a:off x="2982686" y="2019770"/>
              <a:ext cx="6226628" cy="2818460"/>
              <a:chOff x="454090" y="1690687"/>
              <a:chExt cx="6226628" cy="2818460"/>
            </a:xfrm>
            <a:solidFill>
              <a:srgbClr val="007ACC"/>
            </a:solidFill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3A4165DB-F686-419A-A8AC-C06026013E39}"/>
                  </a:ext>
                </a:extLst>
              </p:cNvPr>
              <p:cNvSpPr/>
              <p:nvPr/>
            </p:nvSpPr>
            <p:spPr>
              <a:xfrm>
                <a:off x="4366727" y="3016249"/>
                <a:ext cx="2313991" cy="1492898"/>
              </a:xfrm>
              <a:prstGeom prst="roundRect">
                <a:avLst/>
              </a:prstGeom>
              <a:solidFill>
                <a:srgbClr val="7030A0"/>
              </a:solidFill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r>
                  <a:rPr lang="en-GB" sz="1050">
                    <a:solidFill>
                      <a:schemeClr val="bg1"/>
                    </a:solidFill>
                    <a:latin typeface="JetBrains Mono"/>
                  </a:rPr>
                  <a:t>IT </a:t>
                </a:r>
                <a:r>
                  <a:rPr lang="si-LK" sz="1050" err="1">
                    <a:solidFill>
                      <a:schemeClr val="bg1"/>
                    </a:solidFill>
                    <a:cs typeface="Iskoola Pota"/>
                  </a:rPr>
                  <a:t>ඩිග්‍රි</a:t>
                </a:r>
                <a:r>
                  <a:rPr lang="si-LK" sz="1050">
                    <a:solidFill>
                      <a:schemeClr val="bg1"/>
                    </a:solidFill>
                    <a:cs typeface="Iskoola Pota"/>
                  </a:rPr>
                  <a:t>: deg_type</a:t>
                </a:r>
                <a:endParaRPr lang="en-GB" sz="1050" err="1">
                  <a:solidFill>
                    <a:schemeClr val="bg1"/>
                  </a:solidFill>
                  <a:latin typeface="JetBrains Mono" panose="02000009000000000000" pitchFamily="49" charset="0"/>
                </a:endParaRP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53AF550-C8A2-49E9-A6A5-5F0F365756E0}"/>
                  </a:ext>
                </a:extLst>
              </p:cNvPr>
              <p:cNvSpPr/>
              <p:nvPr/>
            </p:nvSpPr>
            <p:spPr>
              <a:xfrm>
                <a:off x="454090" y="1690688"/>
                <a:ext cx="2401077" cy="576651"/>
              </a:xfrm>
              <a:prstGeom prst="roundRec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 IT </a:t>
                </a:r>
                <a:r>
                  <a:rPr lang="si-LK" sz="1050">
                    <a:solidFill>
                      <a:schemeClr val="bg1"/>
                    </a:solidFill>
                  </a:rPr>
                  <a:t>ඩිග්‍රිවල</a:t>
                </a:r>
                <a:endParaRPr lang="en-GB" sz="105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6262B63-683C-4AF9-9745-F8DB230B846E}"/>
                  </a:ext>
                </a:extLst>
              </p:cNvPr>
              <p:cNvSpPr/>
              <p:nvPr/>
            </p:nvSpPr>
            <p:spPr>
              <a:xfrm>
                <a:off x="3159967" y="1690687"/>
                <a:ext cx="2401077" cy="576651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IT </a:t>
                </a:r>
                <a:r>
                  <a:rPr lang="si-LK" sz="1050">
                    <a:solidFill>
                      <a:schemeClr val="bg1"/>
                    </a:solidFill>
                  </a:rPr>
                  <a:t>ඩිග්‍රියක</a:t>
                </a:r>
                <a:endParaRPr lang="en-GB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1929FCC-06A2-4C5B-95DF-627F91E29570}"/>
                  </a:ext>
                </a:extLst>
              </p:cNvPr>
              <p:cNvSpPr/>
              <p:nvPr/>
            </p:nvSpPr>
            <p:spPr>
              <a:xfrm>
                <a:off x="1754154" y="3223726"/>
                <a:ext cx="410547" cy="41054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1</a:t>
                </a:r>
                <a:endParaRPr lang="en-GB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8787AA7-75C4-4BFD-965F-2867E19970F7}"/>
                  </a:ext>
                </a:extLst>
              </p:cNvPr>
              <p:cNvSpPr/>
              <p:nvPr/>
            </p:nvSpPr>
            <p:spPr>
              <a:xfrm>
                <a:off x="5809861" y="2436517"/>
                <a:ext cx="410547" cy="41054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3</a:t>
                </a:r>
                <a:endParaRPr lang="en-GB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1A5B886-9AC7-433F-AE86-8445E4519310}"/>
                  </a:ext>
                </a:extLst>
              </p:cNvPr>
              <p:cNvSpPr/>
              <p:nvPr/>
            </p:nvSpPr>
            <p:spPr>
              <a:xfrm>
                <a:off x="3666153" y="2436518"/>
                <a:ext cx="410547" cy="41054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2</a:t>
                </a:r>
                <a:endParaRPr lang="en-GB" sz="105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E5EEA91D-8BF0-4CAA-826F-93DC5C465CA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91595" y="1988052"/>
              <a:ext cx="1495359" cy="2712098"/>
            </a:xfrm>
            <a:prstGeom prst="curvedConnector2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242882D-9517-4B32-B385-4E5AE21DCDD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096255" y="2389267"/>
              <a:ext cx="748911" cy="1163217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1032D9B-80B1-452A-B7CD-029696D1F3D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712614" y="2621792"/>
              <a:ext cx="707202" cy="65645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7E155E7-FB93-8F93-5958-DD56F69D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33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" y="65376"/>
            <a:ext cx="9137095" cy="651555"/>
          </a:xfrm>
        </p:spPr>
        <p:txBody>
          <a:bodyPr>
            <a:noAutofit/>
          </a:bodyPr>
          <a:lstStyle/>
          <a:p>
            <a:r>
              <a:rPr 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Sort recommendations according to the similarly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D6DAB1-3B84-41B6-96D0-D06BBAEE1AC7}"/>
              </a:ext>
            </a:extLst>
          </p:cNvPr>
          <p:cNvSpPr txBox="1"/>
          <p:nvPr/>
        </p:nvSpPr>
        <p:spPr>
          <a:xfrm>
            <a:off x="3445437" y="1390965"/>
            <a:ext cx="449828" cy="1246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}</a:t>
            </a:r>
            <a:endParaRPr lang="en-GB" sz="75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AEB68DD-DBB3-4116-911E-D066E826E3D0}"/>
              </a:ext>
            </a:extLst>
          </p:cNvPr>
          <p:cNvSpPr/>
          <p:nvPr/>
        </p:nvSpPr>
        <p:spPr>
          <a:xfrm>
            <a:off x="5523641" y="1749800"/>
            <a:ext cx="1021436" cy="28273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Score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1FFDE862-4210-4CBA-AEB5-221805742017}"/>
              </a:ext>
            </a:extLst>
          </p:cNvPr>
          <p:cNvCxnSpPr>
            <a:cxnSpLocks/>
            <a:stCxn id="23" idx="1"/>
            <a:endCxn id="19" idx="0"/>
          </p:cNvCxnSpPr>
          <p:nvPr/>
        </p:nvCxnSpPr>
        <p:spPr>
          <a:xfrm rot="10800000" flipV="1">
            <a:off x="6034359" y="1058224"/>
            <a:ext cx="329566" cy="691575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13802D4C-805E-4DDC-B24E-470FE5ACBBF7}"/>
              </a:ext>
            </a:extLst>
          </p:cNvPr>
          <p:cNvCxnSpPr>
            <a:cxnSpLocks/>
            <a:stCxn id="22" idx="1"/>
            <a:endCxn id="19" idx="2"/>
          </p:cNvCxnSpPr>
          <p:nvPr/>
        </p:nvCxnSpPr>
        <p:spPr>
          <a:xfrm rot="10800000">
            <a:off x="6034359" y="2032537"/>
            <a:ext cx="510718" cy="737206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08AF0C-DB79-448F-A594-42502B781682}"/>
              </a:ext>
            </a:extLst>
          </p:cNvPr>
          <p:cNvSpPr/>
          <p:nvPr/>
        </p:nvSpPr>
        <p:spPr>
          <a:xfrm>
            <a:off x="6545077" y="2514661"/>
            <a:ext cx="1193150" cy="51016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N- gram similarly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141119B-50A7-4C9E-B970-CFE3C1A9CCDC}"/>
              </a:ext>
            </a:extLst>
          </p:cNvPr>
          <p:cNvSpPr/>
          <p:nvPr/>
        </p:nvSpPr>
        <p:spPr>
          <a:xfrm>
            <a:off x="6363925" y="800605"/>
            <a:ext cx="1315548" cy="51524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Cosine similarly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39E20-CF28-8ABA-FE06-9F5C10C00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12</a:t>
            </a:fld>
            <a:endParaRPr lang="en-US">
              <a:latin typeface="+mn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4D9A16-A060-CBF9-0394-55681040A179}"/>
              </a:ext>
            </a:extLst>
          </p:cNvPr>
          <p:cNvSpPr/>
          <p:nvPr/>
        </p:nvSpPr>
        <p:spPr>
          <a:xfrm>
            <a:off x="2625938" y="3367519"/>
            <a:ext cx="3336966" cy="1182451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Slightly different base forms due to: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Spelling mistakes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Different Singlish typing patterns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Limitations of stemming algorithm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6E0AD0-4717-A4B2-F6D9-E6127567719C}"/>
              </a:ext>
            </a:extLst>
          </p:cNvPr>
          <p:cNvGrpSpPr/>
          <p:nvPr/>
        </p:nvGrpSpPr>
        <p:grpSpPr>
          <a:xfrm>
            <a:off x="4142487" y="1733906"/>
            <a:ext cx="1193150" cy="687025"/>
            <a:chOff x="4384596" y="162235"/>
            <a:chExt cx="2596386" cy="156375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D90E49-B8A2-28D5-6AAC-22BDD916229D}"/>
                </a:ext>
              </a:extLst>
            </p:cNvPr>
            <p:cNvSpPr txBox="1"/>
            <p:nvPr/>
          </p:nvSpPr>
          <p:spPr>
            <a:xfrm>
              <a:off x="4384596" y="1148048"/>
              <a:ext cx="2323288" cy="577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Base word list</a:t>
              </a:r>
              <a:endParaRPr lang="en-GB" sz="10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CE5E95A-67C9-ECDF-293B-C5C9CA4AB0AD}"/>
                </a:ext>
              </a:extLst>
            </p:cNvPr>
            <p:cNvGrpSpPr/>
            <p:nvPr/>
          </p:nvGrpSpPr>
          <p:grpSpPr>
            <a:xfrm>
              <a:off x="4389120" y="280339"/>
              <a:ext cx="2346959" cy="706755"/>
              <a:chOff x="5667716" y="4055944"/>
              <a:chExt cx="1322079" cy="706755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EC06D5C-9FE8-A54C-133D-EC92A6AEF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7716" y="4055944"/>
                <a:ext cx="1308744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7B18828-E248-A7AF-0FA1-C589FC5FCC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7716" y="4193104"/>
                <a:ext cx="1308744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58F77E1-284B-A070-DF7D-4028790F4A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1051" y="4343599"/>
                <a:ext cx="1308744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1352E32-2303-57E8-0136-182CCD341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1051" y="4486636"/>
                <a:ext cx="1308744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65AFB5B-8230-F645-1A62-4D9BC0246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1051" y="4629511"/>
                <a:ext cx="1308744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D7F3641-EBC4-DFA3-A9C5-10D12F8180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1051" y="4762699"/>
                <a:ext cx="1308744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076A1A-D647-3A47-4E38-7609EB750786}"/>
                </a:ext>
              </a:extLst>
            </p:cNvPr>
            <p:cNvCxnSpPr>
              <a:cxnSpLocks/>
            </p:cNvCxnSpPr>
            <p:nvPr/>
          </p:nvCxnSpPr>
          <p:spPr>
            <a:xfrm>
              <a:off x="6980982" y="162235"/>
              <a:ext cx="0" cy="156375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2D6A24-165A-9347-CD78-F028CB7C43E7}"/>
              </a:ext>
            </a:extLst>
          </p:cNvPr>
          <p:cNvGrpSpPr/>
          <p:nvPr/>
        </p:nvGrpSpPr>
        <p:grpSpPr>
          <a:xfrm>
            <a:off x="623450" y="1624458"/>
            <a:ext cx="3083812" cy="987973"/>
            <a:chOff x="510241" y="1556617"/>
            <a:chExt cx="3083812" cy="98797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556C06-9B3E-42FA-A75E-E910A9C4C5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8246" y="1593037"/>
              <a:ext cx="0" cy="915135"/>
            </a:xfrm>
            <a:prstGeom prst="straightConnector1">
              <a:avLst/>
            </a:prstGeom>
            <a:ln w="19050">
              <a:solidFill>
                <a:srgbClr val="FF38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113EB6-88F7-4CAB-BB96-44979A635C89}"/>
                </a:ext>
              </a:extLst>
            </p:cNvPr>
            <p:cNvSpPr txBox="1"/>
            <p:nvPr/>
          </p:nvSpPr>
          <p:spPr>
            <a:xfrm>
              <a:off x="2716524" y="1724195"/>
              <a:ext cx="877529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2">
                      <a:lumMod val="90000"/>
                    </a:schemeClr>
                  </a:solidFill>
                  <a:latin typeface="+mn-lt"/>
                </a:rPr>
                <a:t>Highest score </a:t>
              </a:r>
              <a:endParaRPr lang="en-GB" sz="900">
                <a:solidFill>
                  <a:schemeClr val="bg2">
                    <a:lumMod val="90000"/>
                  </a:schemeClr>
                </a:solidFill>
                <a:latin typeface="+mn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8AD37A-EC7F-448C-95EC-EB421284902C}"/>
                </a:ext>
              </a:extLst>
            </p:cNvPr>
            <p:cNvSpPr txBox="1"/>
            <p:nvPr/>
          </p:nvSpPr>
          <p:spPr>
            <a:xfrm>
              <a:off x="2716524" y="2141169"/>
              <a:ext cx="8775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2">
                      <a:lumMod val="90000"/>
                    </a:schemeClr>
                  </a:solidFill>
                  <a:latin typeface="+mn-lt"/>
                </a:rPr>
                <a:t>Least score</a:t>
              </a:r>
              <a:endParaRPr lang="en-GB" sz="900">
                <a:solidFill>
                  <a:schemeClr val="bg2">
                    <a:lumMod val="90000"/>
                  </a:schemeClr>
                </a:solidFill>
                <a:latin typeface="+mn-lt"/>
              </a:endParaRPr>
            </a:p>
          </p:txBody>
        </p:sp>
        <p:pic>
          <p:nvPicPr>
            <p:cNvPr id="44" name="Picture 4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1D205B9E-8B5B-E95C-1710-E9345695E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520"/>
            <a:stretch/>
          </p:blipFill>
          <p:spPr>
            <a:xfrm>
              <a:off x="510241" y="1556617"/>
              <a:ext cx="2112192" cy="987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224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47"/>
            <a:ext cx="9144000" cy="863012"/>
          </a:xfrm>
        </p:spPr>
        <p:txBody>
          <a:bodyPr>
            <a:normAutofit fontScale="90000"/>
          </a:bodyPr>
          <a:lstStyle/>
          <a:p>
            <a:pPr algn="l"/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Sub</a:t>
            </a:r>
            <a:br>
              <a:rPr lang="en-US" sz="3600"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600">
                <a:solidFill>
                  <a:srgbClr val="00B0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Objectives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B38783-E614-4531-84BC-77A5FA935FB4}"/>
              </a:ext>
            </a:extLst>
          </p:cNvPr>
          <p:cNvSpPr/>
          <p:nvPr/>
        </p:nvSpPr>
        <p:spPr>
          <a:xfrm>
            <a:off x="1375283" y="1344806"/>
            <a:ext cx="2440858" cy="103791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Define the Recommendation hierarchy (algorithms)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948C3A-B7D8-442C-BD3D-DD2A23DBF4FA}"/>
              </a:ext>
            </a:extLst>
          </p:cNvPr>
          <p:cNvSpPr/>
          <p:nvPr/>
        </p:nvSpPr>
        <p:spPr>
          <a:xfrm>
            <a:off x="5021832" y="2805521"/>
            <a:ext cx="2440858" cy="103791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Develop Visualizations Technique to </a:t>
            </a:r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P</a:t>
            </a:r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rovide </a:t>
            </a:r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U</a:t>
            </a:r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ser </a:t>
            </a:r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F</a:t>
            </a:r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riendly </a:t>
            </a:r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</a:t>
            </a:r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uggestions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89EBD7-A4DB-4501-BB5F-05C0ABB2458D}"/>
              </a:ext>
            </a:extLst>
          </p:cNvPr>
          <p:cNvSpPr/>
          <p:nvPr/>
        </p:nvSpPr>
        <p:spPr>
          <a:xfrm>
            <a:off x="5021832" y="1344805"/>
            <a:ext cx="2440858" cy="103791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Make SIENA Compatible with Frameworks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868489-3FEE-490C-B86A-3AF43D1A829C}"/>
              </a:ext>
            </a:extLst>
          </p:cNvPr>
          <p:cNvSpPr/>
          <p:nvPr/>
        </p:nvSpPr>
        <p:spPr>
          <a:xfrm>
            <a:off x="1375283" y="2805522"/>
            <a:ext cx="2440858" cy="103791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Make Knowledge base as Moduler </a:t>
            </a:r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C</a:t>
            </a:r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omponent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2D31C1-53C9-4673-AE27-5B377FEB0568}"/>
              </a:ext>
            </a:extLst>
          </p:cNvPr>
          <p:cNvSpPr/>
          <p:nvPr/>
        </p:nvSpPr>
        <p:spPr>
          <a:xfrm>
            <a:off x="3253138" y="1203436"/>
            <a:ext cx="1021436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/>
                <a:cs typeface="JetBrains Mono"/>
              </a:rPr>
              <a:t>100% * 0.4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195BAAE-A817-4B99-B53E-61A3A74E254F}"/>
              </a:ext>
            </a:extLst>
          </p:cNvPr>
          <p:cNvSpPr/>
          <p:nvPr/>
        </p:nvSpPr>
        <p:spPr>
          <a:xfrm>
            <a:off x="6785989" y="1224536"/>
            <a:ext cx="1021436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/>
                <a:cs typeface="JetBrains Mono"/>
              </a:rPr>
              <a:t>100% * 0.2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A377B56-7F5E-4E3B-9FF5-29B0CC27CF81}"/>
              </a:ext>
            </a:extLst>
          </p:cNvPr>
          <p:cNvSpPr/>
          <p:nvPr/>
        </p:nvSpPr>
        <p:spPr>
          <a:xfrm>
            <a:off x="6785989" y="2664152"/>
            <a:ext cx="1021436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/>
                <a:cs typeface="JetBrains Mono"/>
              </a:rPr>
              <a:t>94% * 0.3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F2ECC3-7B20-4A34-B69E-4818ACEAFD7D}"/>
              </a:ext>
            </a:extLst>
          </p:cNvPr>
          <p:cNvSpPr/>
          <p:nvPr/>
        </p:nvSpPr>
        <p:spPr>
          <a:xfrm>
            <a:off x="3253138" y="2664152"/>
            <a:ext cx="1021436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/>
                <a:cs typeface="JetBrains Mono"/>
              </a:rPr>
              <a:t>100% * 0.1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A0A2AAE-96F6-439F-8AE0-C0AE3AFAC82D}"/>
              </a:ext>
            </a:extLst>
          </p:cNvPr>
          <p:cNvSpPr/>
          <p:nvPr/>
        </p:nvSpPr>
        <p:spPr>
          <a:xfrm>
            <a:off x="6598045" y="4183217"/>
            <a:ext cx="694853" cy="32187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98%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780FB-FA8B-C549-233F-A8F16345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13</a:t>
            </a:fld>
            <a:endParaRPr lang="en-US">
              <a:latin typeface="+mn-lt"/>
            </a:endParaRP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EA083A27-E896-A2E5-8904-54CA9B314622}"/>
              </a:ext>
            </a:extLst>
          </p:cNvPr>
          <p:cNvSpPr/>
          <p:nvPr/>
        </p:nvSpPr>
        <p:spPr>
          <a:xfrm>
            <a:off x="1546376" y="4266237"/>
            <a:ext cx="5456396" cy="16516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Overall completion = (objective completion) x (objective weight)   =</a:t>
            </a:r>
          </a:p>
        </p:txBody>
      </p:sp>
    </p:spTree>
    <p:extLst>
      <p:ext uri="{BB962C8B-B14F-4D97-AF65-F5344CB8AC3E}">
        <p14:creationId xmlns:p14="http://schemas.microsoft.com/office/powerpoint/2010/main" val="3486759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15"/>
            <a:ext cx="9144000" cy="863012"/>
          </a:xfrm>
        </p:spPr>
        <p:txBody>
          <a:bodyPr>
            <a:normAutofit fontScale="90000"/>
          </a:bodyPr>
          <a:lstStyle/>
          <a:p>
            <a:pPr algn="l"/>
            <a:r>
              <a:rPr lang="en-US" sz="232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Work</a:t>
            </a:r>
            <a:br>
              <a:rPr lang="en-US"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Breakdown Structure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5759E51-0D74-44CF-99D3-8FEA204A045B}"/>
              </a:ext>
            </a:extLst>
          </p:cNvPr>
          <p:cNvSpPr/>
          <p:nvPr/>
        </p:nvSpPr>
        <p:spPr>
          <a:xfrm>
            <a:off x="352733" y="1732924"/>
            <a:ext cx="1401729" cy="375830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Preparation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5C8A8AC-6003-49D1-951F-148408184812}"/>
              </a:ext>
            </a:extLst>
          </p:cNvPr>
          <p:cNvSpPr/>
          <p:nvPr/>
        </p:nvSpPr>
        <p:spPr>
          <a:xfrm>
            <a:off x="4105128" y="887251"/>
            <a:ext cx="733004" cy="375830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SIENA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D49D34-DC34-4719-AC28-50BE81145ED9}"/>
              </a:ext>
            </a:extLst>
          </p:cNvPr>
          <p:cNvSpPr/>
          <p:nvPr/>
        </p:nvSpPr>
        <p:spPr>
          <a:xfrm>
            <a:off x="2089782" y="1725324"/>
            <a:ext cx="1412298" cy="375830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Algorithm Development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D056CA-88F8-4B18-AB93-52A4EA502E49}"/>
              </a:ext>
            </a:extLst>
          </p:cNvPr>
          <p:cNvSpPr/>
          <p:nvPr/>
        </p:nvSpPr>
        <p:spPr>
          <a:xfrm>
            <a:off x="3819522" y="1725324"/>
            <a:ext cx="1412298" cy="375830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SIENA Development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E858430-3AAB-4CC2-86DD-00987D1D185C}"/>
              </a:ext>
            </a:extLst>
          </p:cNvPr>
          <p:cNvSpPr/>
          <p:nvPr/>
        </p:nvSpPr>
        <p:spPr>
          <a:xfrm>
            <a:off x="5549262" y="1725324"/>
            <a:ext cx="1401725" cy="375830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NER model Implementation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7FDFB78-4AFB-41F0-A3A7-8791D5002C3B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 rot="5400000">
            <a:off x="2527692" y="-211013"/>
            <a:ext cx="469844" cy="3418033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1CC8A5C-E148-4645-A8DB-D3A92EC84368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16200000" flipH="1">
            <a:off x="4267529" y="1467182"/>
            <a:ext cx="462243" cy="54041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AC45A73-6B72-42F6-A47F-337F08A51861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rot="16200000" flipH="1">
            <a:off x="5129756" y="604955"/>
            <a:ext cx="462243" cy="1778495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E46CD71-B251-42D6-904F-62CDF42457A5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5400000">
            <a:off x="3402659" y="656354"/>
            <a:ext cx="462243" cy="1675699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E7E7B8E-5684-4DF9-AC15-B1B744D29061}"/>
              </a:ext>
            </a:extLst>
          </p:cNvPr>
          <p:cNvSpPr/>
          <p:nvPr/>
        </p:nvSpPr>
        <p:spPr>
          <a:xfrm>
            <a:off x="245467" y="1802121"/>
            <a:ext cx="209015" cy="2075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281A3A-0E57-41B7-B569-165D9CCA4C8D}"/>
              </a:ext>
            </a:extLst>
          </p:cNvPr>
          <p:cNvSpPr/>
          <p:nvPr/>
        </p:nvSpPr>
        <p:spPr>
          <a:xfrm>
            <a:off x="1982517" y="1806636"/>
            <a:ext cx="209015" cy="2075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D929BC8-99E2-4C8C-9833-686A3095FAB4}"/>
              </a:ext>
            </a:extLst>
          </p:cNvPr>
          <p:cNvSpPr/>
          <p:nvPr/>
        </p:nvSpPr>
        <p:spPr>
          <a:xfrm>
            <a:off x="3693641" y="1790227"/>
            <a:ext cx="209015" cy="2075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0982BA-4E16-46AE-8FCF-F8D501DC4D9F}"/>
              </a:ext>
            </a:extLst>
          </p:cNvPr>
          <p:cNvSpPr/>
          <p:nvPr/>
        </p:nvSpPr>
        <p:spPr>
          <a:xfrm>
            <a:off x="5457343" y="1806636"/>
            <a:ext cx="209015" cy="2075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6D48BBD-8AEC-433E-93C1-9BA8E0206395}"/>
              </a:ext>
            </a:extLst>
          </p:cNvPr>
          <p:cNvSpPr/>
          <p:nvPr/>
        </p:nvSpPr>
        <p:spPr>
          <a:xfrm>
            <a:off x="352733" y="2215374"/>
            <a:ext cx="1401729" cy="26412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Collection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CC71F0-623C-43E1-A8F9-331D47812CB6}"/>
              </a:ext>
            </a:extLst>
          </p:cNvPr>
          <p:cNvSpPr/>
          <p:nvPr/>
        </p:nvSpPr>
        <p:spPr>
          <a:xfrm>
            <a:off x="352731" y="2568480"/>
            <a:ext cx="1401729" cy="26412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Augmentation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979ADE8-F45D-4E8B-9F1A-2D9A350A13BB}"/>
              </a:ext>
            </a:extLst>
          </p:cNvPr>
          <p:cNvSpPr/>
          <p:nvPr/>
        </p:nvSpPr>
        <p:spPr>
          <a:xfrm>
            <a:off x="352730" y="2925518"/>
            <a:ext cx="1401729" cy="26412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Deduplication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746B620-4341-422D-A079-7DDB1E207CF0}"/>
              </a:ext>
            </a:extLst>
          </p:cNvPr>
          <p:cNvSpPr/>
          <p:nvPr/>
        </p:nvSpPr>
        <p:spPr>
          <a:xfrm>
            <a:off x="352730" y="3282576"/>
            <a:ext cx="1401731" cy="26412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Preprocessing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94EE2FD-3E6A-4876-B953-E0B3ADD499F3}"/>
              </a:ext>
            </a:extLst>
          </p:cNvPr>
          <p:cNvSpPr/>
          <p:nvPr/>
        </p:nvSpPr>
        <p:spPr>
          <a:xfrm>
            <a:off x="2089782" y="2207383"/>
            <a:ext cx="1401729" cy="440411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Revere stemming approach development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7F433D8-25C2-44DB-87DD-8A379DB1A864}"/>
              </a:ext>
            </a:extLst>
          </p:cNvPr>
          <p:cNvSpPr/>
          <p:nvPr/>
        </p:nvSpPr>
        <p:spPr>
          <a:xfrm>
            <a:off x="2087024" y="2751084"/>
            <a:ext cx="1401729" cy="616956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Word-wise cosine similarity approach development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8162B03-7FC9-40D3-B4AC-39871B9CABD1}"/>
              </a:ext>
            </a:extLst>
          </p:cNvPr>
          <p:cNvSpPr/>
          <p:nvPr/>
        </p:nvSpPr>
        <p:spPr>
          <a:xfrm>
            <a:off x="2100351" y="3471331"/>
            <a:ext cx="1401729" cy="374408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N-gram approach development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8D3EF65-2C44-43B4-ADDB-792ADBEC60CB}"/>
              </a:ext>
            </a:extLst>
          </p:cNvPr>
          <p:cNvSpPr/>
          <p:nvPr/>
        </p:nvSpPr>
        <p:spPr>
          <a:xfrm>
            <a:off x="3819522" y="2201744"/>
            <a:ext cx="1401729" cy="26412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SIENA CLI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DA91575-52A1-4521-B9D3-1D85897AD77D}"/>
              </a:ext>
            </a:extLst>
          </p:cNvPr>
          <p:cNvSpPr/>
          <p:nvPr/>
        </p:nvSpPr>
        <p:spPr>
          <a:xfrm>
            <a:off x="3819522" y="2925518"/>
            <a:ext cx="1401729" cy="374408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Flask server implementation 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8F2872D-0C9D-4E1D-8BC8-475350BA4D4A}"/>
              </a:ext>
            </a:extLst>
          </p:cNvPr>
          <p:cNvSpPr/>
          <p:nvPr/>
        </p:nvSpPr>
        <p:spPr>
          <a:xfrm>
            <a:off x="5561850" y="2215374"/>
            <a:ext cx="1401729" cy="26412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Build NLP pipeline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FB1C90B-B79C-45D9-8F5E-B2D791386B4D}"/>
              </a:ext>
            </a:extLst>
          </p:cNvPr>
          <p:cNvSpPr/>
          <p:nvPr/>
        </p:nvSpPr>
        <p:spPr>
          <a:xfrm>
            <a:off x="7261321" y="1732924"/>
            <a:ext cx="1395338" cy="375830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Deployment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39E69A8-5FA2-41FB-AB07-6A6F1821435D}"/>
              </a:ext>
            </a:extLst>
          </p:cNvPr>
          <p:cNvSpPr/>
          <p:nvPr/>
        </p:nvSpPr>
        <p:spPr>
          <a:xfrm>
            <a:off x="7143269" y="1806636"/>
            <a:ext cx="209015" cy="2075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F4417EFA-4DE2-4F95-9DE1-9F033A6B1898}"/>
              </a:ext>
            </a:extLst>
          </p:cNvPr>
          <p:cNvCxnSpPr>
            <a:stCxn id="15" idx="2"/>
            <a:endCxn id="58" idx="0"/>
          </p:cNvCxnSpPr>
          <p:nvPr/>
        </p:nvCxnSpPr>
        <p:spPr>
          <a:xfrm rot="16200000" flipH="1">
            <a:off x="5980387" y="-245677"/>
            <a:ext cx="469844" cy="3487360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C2FD7819-5DAF-4B5E-8D34-A1987229DA2A}"/>
              </a:ext>
            </a:extLst>
          </p:cNvPr>
          <p:cNvSpPr/>
          <p:nvPr/>
        </p:nvSpPr>
        <p:spPr>
          <a:xfrm>
            <a:off x="3824595" y="2568480"/>
            <a:ext cx="1401729" cy="26412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SIENA GUI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85F57AE-B6A7-4719-885B-0F2D712B0CEA}"/>
              </a:ext>
            </a:extLst>
          </p:cNvPr>
          <p:cNvSpPr/>
          <p:nvPr/>
        </p:nvSpPr>
        <p:spPr>
          <a:xfrm>
            <a:off x="2100351" y="3949030"/>
            <a:ext cx="1401729" cy="26412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Algorithm evaluation 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6DD2CAC-3431-4581-9BC1-E2F38F47C900}"/>
              </a:ext>
            </a:extLst>
          </p:cNvPr>
          <p:cNvSpPr/>
          <p:nvPr/>
        </p:nvSpPr>
        <p:spPr>
          <a:xfrm>
            <a:off x="7248802" y="2236083"/>
            <a:ext cx="1438706" cy="273022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Update the GIT Repository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94C8169-21F6-4B87-9C21-8327D448D56E}"/>
              </a:ext>
            </a:extLst>
          </p:cNvPr>
          <p:cNvSpPr/>
          <p:nvPr/>
        </p:nvSpPr>
        <p:spPr>
          <a:xfrm>
            <a:off x="7248800" y="2589189"/>
            <a:ext cx="1438706" cy="273022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/>
                <a:cs typeface="JetBrains Mono"/>
              </a:rPr>
              <a:t>Set up cloud Instance</a:t>
            </a:r>
            <a:endParaRPr lang="en-US" sz="90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5CBE2F5-DD14-493F-8425-AADC2BCB72D0}"/>
              </a:ext>
            </a:extLst>
          </p:cNvPr>
          <p:cNvSpPr/>
          <p:nvPr/>
        </p:nvSpPr>
        <p:spPr>
          <a:xfrm>
            <a:off x="7248799" y="2946228"/>
            <a:ext cx="1438706" cy="273022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Deploy SIENA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B94DDB4-6E60-4EDC-8F0D-4C8FF546FF9C}"/>
              </a:ext>
            </a:extLst>
          </p:cNvPr>
          <p:cNvSpPr/>
          <p:nvPr/>
        </p:nvSpPr>
        <p:spPr>
          <a:xfrm>
            <a:off x="5536697" y="2583386"/>
            <a:ext cx="1401729" cy="26412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Build NER model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F1FCD16-2D93-4DAF-A82D-09C509683C91}"/>
              </a:ext>
            </a:extLst>
          </p:cNvPr>
          <p:cNvSpPr/>
          <p:nvPr/>
        </p:nvSpPr>
        <p:spPr>
          <a:xfrm>
            <a:off x="1665549" y="2207383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874ACF3-0E13-4B22-9407-5465A41657F2}"/>
              </a:ext>
            </a:extLst>
          </p:cNvPr>
          <p:cNvSpPr/>
          <p:nvPr/>
        </p:nvSpPr>
        <p:spPr>
          <a:xfrm>
            <a:off x="1664733" y="257175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86D2B14-DD2A-4A8B-BFF8-97DA63FA732F}"/>
              </a:ext>
            </a:extLst>
          </p:cNvPr>
          <p:cNvSpPr/>
          <p:nvPr/>
        </p:nvSpPr>
        <p:spPr>
          <a:xfrm>
            <a:off x="1679080" y="294622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DE54004-3512-4D78-AA74-F34E6C0A6917}"/>
              </a:ext>
            </a:extLst>
          </p:cNvPr>
          <p:cNvSpPr/>
          <p:nvPr/>
        </p:nvSpPr>
        <p:spPr>
          <a:xfrm>
            <a:off x="1661834" y="328230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BF987F4-BCE5-49A0-8FB6-7000801100CE}"/>
              </a:ext>
            </a:extLst>
          </p:cNvPr>
          <p:cNvSpPr/>
          <p:nvPr/>
        </p:nvSpPr>
        <p:spPr>
          <a:xfrm>
            <a:off x="3380125" y="2751084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A0A2673-6A12-469D-B189-5C6265026104}"/>
              </a:ext>
            </a:extLst>
          </p:cNvPr>
          <p:cNvSpPr/>
          <p:nvPr/>
        </p:nvSpPr>
        <p:spPr>
          <a:xfrm>
            <a:off x="3378069" y="3486153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8832642-6D5B-4B23-88B4-102B82F50606}"/>
              </a:ext>
            </a:extLst>
          </p:cNvPr>
          <p:cNvSpPr/>
          <p:nvPr/>
        </p:nvSpPr>
        <p:spPr>
          <a:xfrm>
            <a:off x="3411578" y="3937641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977F63A-E758-4644-BAE6-A6A3DA622CF1}"/>
              </a:ext>
            </a:extLst>
          </p:cNvPr>
          <p:cNvSpPr/>
          <p:nvPr/>
        </p:nvSpPr>
        <p:spPr>
          <a:xfrm>
            <a:off x="5115798" y="219257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2ECF107-B0EE-44B8-8FC4-1672654FB0F9}"/>
              </a:ext>
            </a:extLst>
          </p:cNvPr>
          <p:cNvSpPr/>
          <p:nvPr/>
        </p:nvSpPr>
        <p:spPr>
          <a:xfrm>
            <a:off x="5144077" y="2580526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BEEA85B-A40C-48C7-98DF-B0656D9FCF10}"/>
              </a:ext>
            </a:extLst>
          </p:cNvPr>
          <p:cNvSpPr/>
          <p:nvPr/>
        </p:nvSpPr>
        <p:spPr>
          <a:xfrm>
            <a:off x="5154646" y="292551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E437F19-5E37-4EF5-BF0B-9B2548CFB334}"/>
              </a:ext>
            </a:extLst>
          </p:cNvPr>
          <p:cNvSpPr/>
          <p:nvPr/>
        </p:nvSpPr>
        <p:spPr>
          <a:xfrm>
            <a:off x="6886405" y="222468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CF8532F-510C-4DF4-91A1-F26C6782B036}"/>
              </a:ext>
            </a:extLst>
          </p:cNvPr>
          <p:cNvSpPr/>
          <p:nvPr/>
        </p:nvSpPr>
        <p:spPr>
          <a:xfrm>
            <a:off x="6860263" y="2597091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E13163A-8341-4372-B3B7-60FE17881443}"/>
              </a:ext>
            </a:extLst>
          </p:cNvPr>
          <p:cNvSpPr/>
          <p:nvPr/>
        </p:nvSpPr>
        <p:spPr>
          <a:xfrm>
            <a:off x="8579484" y="2239282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1E976958-6199-41E4-83D8-C5D4E6636BD6}"/>
              </a:ext>
            </a:extLst>
          </p:cNvPr>
          <p:cNvSpPr/>
          <p:nvPr/>
        </p:nvSpPr>
        <p:spPr>
          <a:xfrm>
            <a:off x="8579483" y="2574942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6EE9C74-EBA6-4C4F-BEBD-B8D26E2F96DA}"/>
              </a:ext>
            </a:extLst>
          </p:cNvPr>
          <p:cNvSpPr/>
          <p:nvPr/>
        </p:nvSpPr>
        <p:spPr>
          <a:xfrm>
            <a:off x="8579483" y="2916036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3B06B2C5-1D3D-4A45-A83F-C189EB53ABA7}"/>
              </a:ext>
            </a:extLst>
          </p:cNvPr>
          <p:cNvSpPr/>
          <p:nvPr/>
        </p:nvSpPr>
        <p:spPr>
          <a:xfrm>
            <a:off x="3401583" y="2215374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98F57-21A2-FE6C-5E65-7B923DFC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14</a:t>
            </a:fld>
            <a:endParaRPr lang="en-US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288D97-666C-A4F3-069E-393EC5DD25F8}"/>
              </a:ext>
            </a:extLst>
          </p:cNvPr>
          <p:cNvGrpSpPr/>
          <p:nvPr/>
        </p:nvGrpSpPr>
        <p:grpSpPr>
          <a:xfrm>
            <a:off x="7247776" y="3952845"/>
            <a:ext cx="2007275" cy="626029"/>
            <a:chOff x="539925" y="5153215"/>
            <a:chExt cx="3516722" cy="834705"/>
          </a:xfrm>
        </p:grpSpPr>
        <p:sp>
          <p:nvSpPr>
            <p:cNvPr id="4" name="Rectangle: Rounded Corners 78">
              <a:extLst>
                <a:ext uri="{FF2B5EF4-FFF2-40B4-BE49-F238E27FC236}">
                  <a16:creationId xmlns:a16="http://schemas.microsoft.com/office/drawing/2014/main" id="{E1DFC77F-63DC-0931-0AD8-91595C609061}"/>
                </a:ext>
              </a:extLst>
            </p:cNvPr>
            <p:cNvSpPr/>
            <p:nvPr/>
          </p:nvSpPr>
          <p:spPr>
            <a:xfrm>
              <a:off x="539925" y="5217186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6" name="Rectangle: Rounded Corners 79">
              <a:extLst>
                <a:ext uri="{FF2B5EF4-FFF2-40B4-BE49-F238E27FC236}">
                  <a16:creationId xmlns:a16="http://schemas.microsoft.com/office/drawing/2014/main" id="{0AF50AB5-EABE-538D-832C-A3C3CD93396E}"/>
                </a:ext>
              </a:extLst>
            </p:cNvPr>
            <p:cNvSpPr/>
            <p:nvPr/>
          </p:nvSpPr>
          <p:spPr>
            <a:xfrm>
              <a:off x="539925" y="5483803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7" name="Rectangle: Rounded Corners 80">
              <a:extLst>
                <a:ext uri="{FF2B5EF4-FFF2-40B4-BE49-F238E27FC236}">
                  <a16:creationId xmlns:a16="http://schemas.microsoft.com/office/drawing/2014/main" id="{3D5E1A28-AA44-A07D-A07A-481D0C3CD613}"/>
                </a:ext>
              </a:extLst>
            </p:cNvPr>
            <p:cNvSpPr/>
            <p:nvPr/>
          </p:nvSpPr>
          <p:spPr>
            <a:xfrm>
              <a:off x="539925" y="5750420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1EA5AB-B682-8139-FA96-6DA2977031DD}"/>
                </a:ext>
              </a:extLst>
            </p:cNvPr>
            <p:cNvSpPr txBox="1"/>
            <p:nvPr/>
          </p:nvSpPr>
          <p:spPr>
            <a:xfrm>
              <a:off x="755053" y="5153215"/>
              <a:ext cx="3301594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Completed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DBF447-B86D-9865-679D-CF2594676EFA}"/>
                </a:ext>
              </a:extLst>
            </p:cNvPr>
            <p:cNvSpPr txBox="1"/>
            <p:nvPr/>
          </p:nvSpPr>
          <p:spPr>
            <a:xfrm>
              <a:off x="755053" y="5413527"/>
              <a:ext cx="3301594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In-progress (90% - 100%)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EE1D2E-481C-C066-3DCE-973E14DAC665}"/>
                </a:ext>
              </a:extLst>
            </p:cNvPr>
            <p:cNvSpPr txBox="1"/>
            <p:nvPr/>
          </p:nvSpPr>
          <p:spPr>
            <a:xfrm>
              <a:off x="755053" y="5680144"/>
              <a:ext cx="330159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Pending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29F5A2-A98B-1E0C-6676-DD742545AF6C}"/>
              </a:ext>
            </a:extLst>
          </p:cNvPr>
          <p:cNvSpPr/>
          <p:nvPr/>
        </p:nvSpPr>
        <p:spPr>
          <a:xfrm>
            <a:off x="3819522" y="3410576"/>
            <a:ext cx="1438706" cy="388496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Implement SIENA documentation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CE3123-5426-2C4C-1CE0-90AEC8BB8D45}"/>
              </a:ext>
            </a:extLst>
          </p:cNvPr>
          <p:cNvSpPr/>
          <p:nvPr/>
        </p:nvSpPr>
        <p:spPr>
          <a:xfrm>
            <a:off x="5172621" y="3469941"/>
            <a:ext cx="154349" cy="10911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686D3B-4E08-ADCD-44EF-FA484C716281}"/>
              </a:ext>
            </a:extLst>
          </p:cNvPr>
          <p:cNvSpPr/>
          <p:nvPr/>
        </p:nvSpPr>
        <p:spPr>
          <a:xfrm>
            <a:off x="7239636" y="3296171"/>
            <a:ext cx="1438706" cy="388496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SIENA user testing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97BC222-C265-0877-D356-546DAC93374C}"/>
              </a:ext>
            </a:extLst>
          </p:cNvPr>
          <p:cNvSpPr/>
          <p:nvPr/>
        </p:nvSpPr>
        <p:spPr>
          <a:xfrm>
            <a:off x="8592735" y="3355536"/>
            <a:ext cx="154349" cy="10911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490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B1FC006-F2C5-8581-E04F-44B83E2C9451}"/>
              </a:ext>
            </a:extLst>
          </p:cNvPr>
          <p:cNvSpPr/>
          <p:nvPr/>
        </p:nvSpPr>
        <p:spPr>
          <a:xfrm>
            <a:off x="428705" y="1249961"/>
            <a:ext cx="8440231" cy="3366644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894FF2-C50D-EFBD-102B-323DB2783999}"/>
              </a:ext>
            </a:extLst>
          </p:cNvPr>
          <p:cNvSpPr txBox="1">
            <a:spLocks/>
          </p:cNvSpPr>
          <p:nvPr/>
        </p:nvSpPr>
        <p:spPr>
          <a:xfrm>
            <a:off x="72383" y="42679"/>
            <a:ext cx="7213804" cy="780850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1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Technologies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4C7389A-D79F-9CA7-7B0D-14D43410E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963" y="178991"/>
            <a:ext cx="685800" cy="685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F3DCDA0-1145-A0E6-D828-A04F6033184C}"/>
              </a:ext>
            </a:extLst>
          </p:cNvPr>
          <p:cNvGrpSpPr/>
          <p:nvPr/>
        </p:nvGrpSpPr>
        <p:grpSpPr>
          <a:xfrm>
            <a:off x="514737" y="1496041"/>
            <a:ext cx="2899639" cy="1669787"/>
            <a:chOff x="1991348" y="1942171"/>
            <a:chExt cx="3866184" cy="222638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5572FD5-1455-3864-721D-BF6C046A040B}"/>
                </a:ext>
              </a:extLst>
            </p:cNvPr>
            <p:cNvSpPr/>
            <p:nvPr/>
          </p:nvSpPr>
          <p:spPr>
            <a:xfrm>
              <a:off x="4076412" y="3610488"/>
              <a:ext cx="1781120" cy="558067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>
                  <a:solidFill>
                    <a:schemeClr val="bg1"/>
                  </a:solidFill>
                  <a:ea typeface="JetBrains Mono" panose="02000009000000000000" pitchFamily="49" charset="0"/>
                  <a:cs typeface="JetBrains Mono" panose="02000009000000000000" pitchFamily="49" charset="0"/>
                </a:rPr>
                <a:t>Flask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FB6F6ED-D357-C3B0-ABAD-0C6138051CAA}"/>
                </a:ext>
              </a:extLst>
            </p:cNvPr>
            <p:cNvSpPr/>
            <p:nvPr/>
          </p:nvSpPr>
          <p:spPr>
            <a:xfrm>
              <a:off x="4062575" y="2901552"/>
              <a:ext cx="1794957" cy="527448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>
                  <a:solidFill>
                    <a:schemeClr val="bg1"/>
                  </a:solidFill>
                  <a:ea typeface="JetBrains Mono" panose="02000009000000000000" pitchFamily="49" charset="0"/>
                  <a:cs typeface="JetBrains Mono" panose="02000009000000000000" pitchFamily="49" charset="0"/>
                </a:rPr>
                <a:t>pandas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44CB4A6-EF20-3230-F734-350D419B4D7E}"/>
                </a:ext>
              </a:extLst>
            </p:cNvPr>
            <p:cNvSpPr/>
            <p:nvPr/>
          </p:nvSpPr>
          <p:spPr>
            <a:xfrm>
              <a:off x="2247612" y="3524977"/>
              <a:ext cx="1444191" cy="509789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>
                  <a:solidFill>
                    <a:schemeClr val="bg1"/>
                  </a:solidFill>
                  <a:ea typeface="JetBrains Mono" panose="02000009000000000000" pitchFamily="49" charset="0"/>
                  <a:cs typeface="JetBrains Mono" panose="02000009000000000000" pitchFamily="49" charset="0"/>
                </a:rPr>
                <a:t>Rasa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DBB7F8-ECE7-8E97-3A78-73406356B198}"/>
                </a:ext>
              </a:extLst>
            </p:cNvPr>
            <p:cNvSpPr/>
            <p:nvPr/>
          </p:nvSpPr>
          <p:spPr>
            <a:xfrm>
              <a:off x="2226993" y="2835052"/>
              <a:ext cx="1444191" cy="509789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chemeClr val="bg1"/>
                  </a:solidFill>
                  <a:ea typeface="JetBrains Mono" panose="02000009000000000000" pitchFamily="49" charset="0"/>
                  <a:cs typeface="JetBrains Mono" panose="02000009000000000000" pitchFamily="49" charset="0"/>
                </a:rPr>
                <a:t>Python</a:t>
              </a:r>
              <a:endPara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18AF4023-A9AB-EDAE-8756-1A47987D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48" y="2574910"/>
              <a:ext cx="548640" cy="548640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3CBC7E5C-605D-8C6E-C1BA-AF4044217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967" y="3515551"/>
              <a:ext cx="548640" cy="26675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0911F7F-0400-E429-FC39-03A9DC81C5C1}"/>
                </a:ext>
              </a:extLst>
            </p:cNvPr>
            <p:cNvSpPr/>
            <p:nvPr/>
          </p:nvSpPr>
          <p:spPr>
            <a:xfrm>
              <a:off x="3825014" y="2828282"/>
              <a:ext cx="64008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24" name="Picture 23" descr="Logo, company name&#10;&#10;Description automatically generated">
              <a:extLst>
                <a:ext uri="{FF2B5EF4-FFF2-40B4-BE49-F238E27FC236}">
                  <a16:creationId xmlns:a16="http://schemas.microsoft.com/office/drawing/2014/main" id="{8F3E605E-B96E-62B0-3AB7-BFC7695D8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0734" y="2854535"/>
              <a:ext cx="548640" cy="221813"/>
            </a:xfrm>
            <a:prstGeom prst="rect">
              <a:avLst/>
            </a:prstGeom>
          </p:spPr>
        </p:pic>
        <p:pic>
          <p:nvPicPr>
            <p:cNvPr id="25" name="Picture 24" descr="Text, logo&#10;&#10;Description automatically generated with medium confidence">
              <a:extLst>
                <a:ext uri="{FF2B5EF4-FFF2-40B4-BE49-F238E27FC236}">
                  <a16:creationId xmlns:a16="http://schemas.microsoft.com/office/drawing/2014/main" id="{6BF0D60F-173F-F249-4C8C-D847A8412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9063" y="3505267"/>
              <a:ext cx="548640" cy="362309"/>
            </a:xfrm>
            <a:prstGeom prst="rect">
              <a:avLst/>
            </a:prstGeom>
          </p:spPr>
        </p:pic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BDB81FD-43E6-C90A-9397-FB1F6467E88B}"/>
                </a:ext>
              </a:extLst>
            </p:cNvPr>
            <p:cNvSpPr/>
            <p:nvPr/>
          </p:nvSpPr>
          <p:spPr>
            <a:xfrm>
              <a:off x="2239998" y="1942171"/>
              <a:ext cx="3617534" cy="629463"/>
            </a:xfrm>
            <a:prstGeom prst="roundRect">
              <a:avLst>
                <a:gd name="adj" fmla="val 640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>
                      <a:lumMod val="95000"/>
                    </a:schemeClr>
                  </a:solidFill>
                  <a:ea typeface="JetBrains Mono" panose="02000009000000000000" pitchFamily="49" charset="0"/>
                  <a:cs typeface="JetBrains Mono" panose="02000009000000000000" pitchFamily="49" charset="0"/>
                </a:rPr>
                <a:t>Backend Development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275C8-FC6A-5587-47B4-66709F7A2FD7}"/>
              </a:ext>
            </a:extLst>
          </p:cNvPr>
          <p:cNvGrpSpPr/>
          <p:nvPr/>
        </p:nvGrpSpPr>
        <p:grpSpPr>
          <a:xfrm>
            <a:off x="3591439" y="1496040"/>
            <a:ext cx="2723227" cy="1115122"/>
            <a:chOff x="6224997" y="1942170"/>
            <a:chExt cx="3630968" cy="148683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8DCA91-8569-7BA7-3E11-135166ED57CB}"/>
                </a:ext>
              </a:extLst>
            </p:cNvPr>
            <p:cNvSpPr/>
            <p:nvPr/>
          </p:nvSpPr>
          <p:spPr>
            <a:xfrm>
              <a:off x="6238431" y="1942170"/>
              <a:ext cx="3617534" cy="629463"/>
            </a:xfrm>
            <a:prstGeom prst="roundRect">
              <a:avLst>
                <a:gd name="adj" fmla="val 640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>
                      <a:lumMod val="95000"/>
                    </a:schemeClr>
                  </a:solidFill>
                </a:rPr>
                <a:t>Frontend Development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4A4E9F9-6C43-4EE0-9B24-FE63C2237F48}"/>
                </a:ext>
              </a:extLst>
            </p:cNvPr>
            <p:cNvGrpSpPr/>
            <p:nvPr/>
          </p:nvGrpSpPr>
          <p:grpSpPr>
            <a:xfrm>
              <a:off x="6224997" y="2693911"/>
              <a:ext cx="1698446" cy="735089"/>
              <a:chOff x="6582285" y="3259211"/>
              <a:chExt cx="1698446" cy="735089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DDA0D201-EC12-48B6-BC16-86EBE4238647}"/>
                  </a:ext>
                </a:extLst>
              </p:cNvPr>
              <p:cNvSpPr/>
              <p:nvPr/>
            </p:nvSpPr>
            <p:spPr>
              <a:xfrm>
                <a:off x="6699413" y="3484511"/>
                <a:ext cx="1581318" cy="509789"/>
              </a:xfrm>
              <a:prstGeom prst="roundRect">
                <a:avLst>
                  <a:gd name="adj" fmla="val 64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>
                    <a:solidFill>
                      <a:schemeClr val="bg1"/>
                    </a:solidFill>
                    <a:ea typeface="JetBrains Mono" panose="02000009000000000000" pitchFamily="49" charset="0"/>
                    <a:cs typeface="JetBrains Mono" panose="02000009000000000000" pitchFamily="49" charset="0"/>
                  </a:rPr>
                  <a:t>HTML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3BB5005B-AA20-4181-9DD7-DD2BA195F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2285" y="3259211"/>
                <a:ext cx="531531" cy="531531"/>
              </a:xfrm>
              <a:prstGeom prst="rect">
                <a:avLst/>
              </a:prstGeom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DEA447-F1A3-9D67-444E-F2A904366A4B}"/>
              </a:ext>
            </a:extLst>
          </p:cNvPr>
          <p:cNvGrpSpPr/>
          <p:nvPr/>
        </p:nvGrpSpPr>
        <p:grpSpPr>
          <a:xfrm>
            <a:off x="6626087" y="1494726"/>
            <a:ext cx="2075961" cy="2149115"/>
            <a:chOff x="8834784" y="1992970"/>
            <a:chExt cx="2767948" cy="286548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9341F45-C0F0-4B1E-B3C1-133C5E6F1978}"/>
                </a:ext>
              </a:extLst>
            </p:cNvPr>
            <p:cNvSpPr/>
            <p:nvPr/>
          </p:nvSpPr>
          <p:spPr>
            <a:xfrm>
              <a:off x="8834784" y="1992970"/>
              <a:ext cx="2623791" cy="629463"/>
            </a:xfrm>
            <a:prstGeom prst="roundRect">
              <a:avLst>
                <a:gd name="adj" fmla="val 640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>
                      <a:lumMod val="95000"/>
                    </a:schemeClr>
                  </a:solidFill>
                </a:rPr>
                <a:t>Project Management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9192A5A-C6EE-805F-AA8D-32752756B71C}"/>
                </a:ext>
              </a:extLst>
            </p:cNvPr>
            <p:cNvSpPr/>
            <p:nvPr/>
          </p:nvSpPr>
          <p:spPr>
            <a:xfrm>
              <a:off x="8860270" y="2884499"/>
              <a:ext cx="1554480" cy="520454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>
                  <a:solidFill>
                    <a:schemeClr val="bg1"/>
                  </a:solidFill>
                  <a:ea typeface="JetBrains Mono" panose="02000009000000000000" pitchFamily="49" charset="0"/>
                  <a:cs typeface="JetBrains Mono" panose="02000009000000000000" pitchFamily="49" charset="0"/>
                </a:rPr>
                <a:t>Git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106EAD-0689-1228-9404-418D0122366D}"/>
                </a:ext>
              </a:extLst>
            </p:cNvPr>
            <p:cNvSpPr txBox="1"/>
            <p:nvPr/>
          </p:nvSpPr>
          <p:spPr>
            <a:xfrm>
              <a:off x="10523256" y="2936239"/>
              <a:ext cx="9880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25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GitLab</a:t>
              </a:r>
            </a:p>
            <a:p>
              <a:r>
                <a:rPr lang="en-US" sz="825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GitHub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1628E46-1B9B-A83D-54E6-E1D02D478237}"/>
                </a:ext>
              </a:extLst>
            </p:cNvPr>
            <p:cNvSpPr/>
            <p:nvPr/>
          </p:nvSpPr>
          <p:spPr>
            <a:xfrm>
              <a:off x="8891364" y="3611251"/>
              <a:ext cx="2555750" cy="520454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>
                  <a:solidFill>
                    <a:schemeClr val="bg1"/>
                  </a:solidFill>
                  <a:ea typeface="JetBrains Mono" panose="02000009000000000000" pitchFamily="49" charset="0"/>
                  <a:cs typeface="JetBrains Mono" panose="02000009000000000000" pitchFamily="49" charset="0"/>
                </a:rPr>
                <a:t>PyPI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B2A8C0-CF19-F517-35EF-18F0DFD2A3C1}"/>
                </a:ext>
              </a:extLst>
            </p:cNvPr>
            <p:cNvSpPr/>
            <p:nvPr/>
          </p:nvSpPr>
          <p:spPr>
            <a:xfrm>
              <a:off x="8902825" y="4338003"/>
              <a:ext cx="2555750" cy="520454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>
                  <a:solidFill>
                    <a:schemeClr val="bg1"/>
                  </a:solidFill>
                  <a:ea typeface="JetBrains Mono" panose="02000009000000000000" pitchFamily="49" charset="0"/>
                  <a:cs typeface="JetBrains Mono" panose="02000009000000000000" pitchFamily="49" charset="0"/>
                </a:rPr>
                <a:t>Test PyPI</a:t>
              </a:r>
            </a:p>
          </p:txBody>
        </p:sp>
        <p:pic>
          <p:nvPicPr>
            <p:cNvPr id="10" name="Picture 9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5B075186-3AE3-A8D8-A260-B054DD1E6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1332" y="2704330"/>
              <a:ext cx="391400" cy="391400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A0A0EC-5133-6B63-CB7E-4DFD5385200A}"/>
              </a:ext>
            </a:extLst>
          </p:cNvPr>
          <p:cNvSpPr/>
          <p:nvPr/>
        </p:nvSpPr>
        <p:spPr>
          <a:xfrm>
            <a:off x="722700" y="3421499"/>
            <a:ext cx="2672833" cy="44146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Secure flask server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B0BE7CCE-C26E-2219-38FC-242B5D78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15</a:t>
            </a:fld>
            <a:endParaRPr lang="en-US">
              <a:latin typeface="+mn-lt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50ED4D9-D660-BC46-EB2F-5668E2B7F8F8}"/>
              </a:ext>
            </a:extLst>
          </p:cNvPr>
          <p:cNvSpPr/>
          <p:nvPr/>
        </p:nvSpPr>
        <p:spPr>
          <a:xfrm>
            <a:off x="720476" y="3951994"/>
            <a:ext cx="2672833" cy="44146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.SIENA files to save configuration data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032" name="Picture 8" descr="Github Logo - Free social media icons">
            <a:extLst>
              <a:ext uri="{FF2B5EF4-FFF2-40B4-BE49-F238E27FC236}">
                <a16:creationId xmlns:a16="http://schemas.microsoft.com/office/drawing/2014/main" id="{67C07E24-ED2A-88E5-E973-4EA5BF81C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744" y="2335413"/>
            <a:ext cx="293550" cy="29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28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894FF2-C50D-EFBD-102B-323DB2783999}"/>
              </a:ext>
            </a:extLst>
          </p:cNvPr>
          <p:cNvSpPr txBox="1">
            <a:spLocks/>
          </p:cNvSpPr>
          <p:nvPr/>
        </p:nvSpPr>
        <p:spPr>
          <a:xfrm>
            <a:off x="72383" y="41366"/>
            <a:ext cx="7213804" cy="780850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Best</a:t>
            </a:r>
            <a:r>
              <a:rPr lang="en-US" sz="1800" b="0" i="0">
                <a:solidFill>
                  <a:srgbClr val="404040"/>
                </a:solidFill>
                <a:effectLst/>
                <a:latin typeface="Arial" panose="020B0604020202020204" pitchFamily="34" charset="0"/>
                <a:ea typeface="JetBrains Mono" panose="020B0604020202020204" charset="0"/>
                <a:cs typeface="JetBrains Mono" panose="020B0604020202020204" charset="0"/>
              </a:rPr>
              <a:t> </a:t>
            </a:r>
            <a:r>
              <a:rPr lang="en-US" sz="4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practices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BDB81FD-43E6-C90A-9397-FB1F6467E88B}"/>
              </a:ext>
            </a:extLst>
          </p:cNvPr>
          <p:cNvSpPr/>
          <p:nvPr/>
        </p:nvSpPr>
        <p:spPr>
          <a:xfrm>
            <a:off x="1083285" y="1385498"/>
            <a:ext cx="2713151" cy="472097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>
                    <a:lumMod val="9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Docstrings &amp; PEP-8 Style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B0BE7CCE-C26E-2219-38FC-242B5D78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16</a:t>
            </a:fld>
            <a:endParaRPr lang="en-US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BF497-3475-FE35-0DD9-C97EE9591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56682" y="95233"/>
            <a:ext cx="689665" cy="685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7B84D3-EE1A-312B-A3D0-80F9D2B1D8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5826" y="2020231"/>
            <a:ext cx="4348068" cy="2350039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FCC6846-51C9-E671-17FD-08720BE8C9BD}"/>
              </a:ext>
            </a:extLst>
          </p:cNvPr>
          <p:cNvSpPr/>
          <p:nvPr/>
        </p:nvSpPr>
        <p:spPr>
          <a:xfrm>
            <a:off x="5644134" y="1385497"/>
            <a:ext cx="2713151" cy="472097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>
                    <a:lumMod val="9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Available on </a:t>
            </a:r>
            <a:r>
              <a:rPr lang="en-US" sz="1200" b="1" err="1">
                <a:solidFill>
                  <a:schemeClr val="bg1">
                    <a:lumMod val="9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pypi</a:t>
            </a:r>
            <a:endParaRPr lang="en-US" sz="1200" b="1">
              <a:solidFill>
                <a:schemeClr val="bg1">
                  <a:lumMod val="95000"/>
                </a:schemeClr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FA2BA49-5C71-C271-E2F1-A9D933655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698" y="2020230"/>
            <a:ext cx="4153772" cy="20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62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894FF2-C50D-EFBD-102B-323DB2783999}"/>
              </a:ext>
            </a:extLst>
          </p:cNvPr>
          <p:cNvSpPr txBox="1">
            <a:spLocks/>
          </p:cNvSpPr>
          <p:nvPr/>
        </p:nvSpPr>
        <p:spPr>
          <a:xfrm>
            <a:off x="72383" y="42679"/>
            <a:ext cx="7213804" cy="780850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/>
                <a:cs typeface="JetBrains Mono"/>
              </a:rPr>
              <a:t>Testing</a:t>
            </a:r>
            <a:endParaRPr lang="en-US" sz="4125" err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D8DCA91-8569-7BA7-3E11-135166ED57CB}"/>
              </a:ext>
            </a:extLst>
          </p:cNvPr>
          <p:cNvSpPr/>
          <p:nvPr/>
        </p:nvSpPr>
        <p:spPr>
          <a:xfrm>
            <a:off x="975336" y="924540"/>
            <a:ext cx="2713151" cy="472097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ea typeface="+mn-lt"/>
                <a:cs typeface="+mn-lt"/>
              </a:rPr>
              <a:t>Unit testing</a:t>
            </a:r>
            <a:endParaRPr lang="en-US" b="1">
              <a:cs typeface="Arial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B0BE7CCE-C26E-2219-38FC-242B5D78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17</a:t>
            </a:fld>
            <a:endParaRPr lang="en-US">
              <a:latin typeface="+mn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FA79A5-38E6-F1F9-91F9-668ED3F60C54}"/>
              </a:ext>
            </a:extLst>
          </p:cNvPr>
          <p:cNvSpPr/>
          <p:nvPr/>
        </p:nvSpPr>
        <p:spPr>
          <a:xfrm>
            <a:off x="5744639" y="924540"/>
            <a:ext cx="2713151" cy="472097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ea typeface="+mn-lt"/>
                <a:cs typeface="+mn-lt"/>
              </a:rPr>
              <a:t>Integration testing</a:t>
            </a:r>
            <a:endParaRPr lang="en-US" b="1">
              <a:ea typeface="+mn-lt"/>
              <a:cs typeface="+mn-lt"/>
            </a:endParaRPr>
          </a:p>
        </p:txBody>
      </p:sp>
      <p:pic>
        <p:nvPicPr>
          <p:cNvPr id="26" name="Picture 30" descr="Text&#10;&#10;Description automatically generated">
            <a:extLst>
              <a:ext uri="{FF2B5EF4-FFF2-40B4-BE49-F238E27FC236}">
                <a16:creationId xmlns:a16="http://schemas.microsoft.com/office/drawing/2014/main" id="{85BFD18D-B7E7-266B-9553-44D97398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3" y="1789527"/>
            <a:ext cx="3961038" cy="2203982"/>
          </a:xfrm>
          <a:prstGeom prst="rect">
            <a:avLst/>
          </a:prstGeom>
        </p:spPr>
      </p:pic>
      <p:pic>
        <p:nvPicPr>
          <p:cNvPr id="31" name="Picture 3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4ED18BB-A54C-57C4-9D68-395A70351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490" y="1790045"/>
            <a:ext cx="4586967" cy="220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94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9" y="58188"/>
            <a:ext cx="7886700" cy="612864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>
                <a:solidFill>
                  <a:schemeClr val="accent1">
                    <a:lumMod val="7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E3555-8168-4DEE-B3B9-3186A75E1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50" y="671053"/>
            <a:ext cx="8447138" cy="3896186"/>
          </a:xfrm>
        </p:spPr>
        <p:txBody>
          <a:bodyPr>
            <a:normAutofit fontScale="70000" lnSpcReduction="20000"/>
          </a:bodyPr>
          <a:lstStyle/>
          <a:p>
            <a:pPr marL="342900"/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425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[1]  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Anastasia Zhukova, Felix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Hamborg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Bela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Gipp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‘ANEA: Automated (Named) Entity Annotation for German Domain-Specific Texts’ Available: 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https://arxiv.org/pdf/2112.06724.pdf</a:t>
            </a:r>
            <a:endParaRPr lang="en-GB" sz="1425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42900" algn="just">
              <a:lnSpc>
                <a:spcPct val="107000"/>
              </a:lnSpc>
            </a:pP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pPr marL="342900"/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[2] Pontus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Stenetorp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Sampo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Pyysalo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Goran Topic, Tomoko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Ohta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Sophia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Ananiadou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and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Jun’ichi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Tsujii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‘BRAT: a Web-based Tool for NLP-Assisted Text Annotation’ Available: 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https://aclanthology.org/E12-2021.pdf</a:t>
            </a:r>
            <a:endParaRPr lang="en-GB" sz="1425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42900"/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pPr marL="342900"/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pPr marL="342900"/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[3]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Kalina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Bontcheva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Hamish Cunningham, Ian Roberts, Angus Roberts, Valentin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Tablan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Niraj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Aswani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Genevieve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Gorrell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‘GATE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Teamware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: a web-based, collaborative text annotation framework’, Available: 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https://www.jstor.org/stable/42636386</a:t>
            </a:r>
            <a:endParaRPr lang="en-GB" sz="1425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42900" algn="just">
              <a:lnSpc>
                <a:spcPct val="107000"/>
              </a:lnSpc>
            </a:pP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pPr marL="342900"/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pPr algn="just"/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[4]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Jie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Yang, Yue Zhang,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Linwei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Li,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Xingxuan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Li, ‘YEDDA: A Lightweight Collaborative Text Span Annotation Tool’, Available: 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https://aclanthology.org/P18-4006.pdf</a:t>
            </a:r>
            <a:endParaRPr lang="en-GB" sz="1425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42900" algn="just"/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[5]J.B Dissanayake,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Basaka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mahima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ISBN: 9789556963656</a:t>
            </a:r>
          </a:p>
          <a:p>
            <a:pPr marL="342900" algn="just">
              <a:lnSpc>
                <a:spcPct val="107000"/>
              </a:lnSpc>
              <a:spcAft>
                <a:spcPts val="900"/>
              </a:spcAft>
            </a:pPr>
            <a:r>
              <a:rPr lang="en-GB"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pPr algn="l"/>
            <a:r>
              <a:rPr lang="en-US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[6] "Spacy </a:t>
            </a:r>
            <a:r>
              <a:rPr lang="en-US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Styleguide</a:t>
            </a:r>
            <a:r>
              <a:rPr lang="en-US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",</a:t>
            </a:r>
          </a:p>
          <a:p>
            <a:pPr algn="l"/>
            <a:r>
              <a:rPr lang="en-US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https://spacy.io/styleguide</a:t>
            </a:r>
            <a:endParaRPr lang="en-US" sz="1425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r>
              <a:rPr lang="en-US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[7] "Spacy Data formats · spaCy API Documentation", </a:t>
            </a:r>
          </a:p>
          <a:p>
            <a:pPr algn="l"/>
            <a:r>
              <a:rPr lang="en-US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https://spacy.io/api/data-formats</a:t>
            </a:r>
            <a:endParaRPr lang="en-US" sz="1425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r>
              <a:rPr lang="en-US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[8] "Vector Icons and Stickers - PNG, SVG, EPS, PSD and CSS", </a:t>
            </a:r>
          </a:p>
          <a:p>
            <a:pPr algn="l"/>
            <a:r>
              <a:rPr lang="en-US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</a:t>
            </a:r>
            <a:endParaRPr lang="en-US" sz="1425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endParaRPr lang="en-US" sz="15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endParaRPr lang="en-US" sz="15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1C758-34DD-CD4E-71E6-F2782CA2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18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5459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39;p34">
            <a:extLst>
              <a:ext uri="{FF2B5EF4-FFF2-40B4-BE49-F238E27FC236}">
                <a16:creationId xmlns:a16="http://schemas.microsoft.com/office/drawing/2014/main" id="{5EB46FEB-E6AD-6BA7-729B-C7EB9FFD51C0}"/>
              </a:ext>
            </a:extLst>
          </p:cNvPr>
          <p:cNvSpPr/>
          <p:nvPr/>
        </p:nvSpPr>
        <p:spPr>
          <a:xfrm>
            <a:off x="0" y="604434"/>
            <a:ext cx="9144000" cy="2446286"/>
          </a:xfrm>
          <a:prstGeom prst="roundRect">
            <a:avLst>
              <a:gd name="adj" fmla="val 492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" name="Rectangle: Rounded Corners 23">
            <a:extLst>
              <a:ext uri="{FF2B5EF4-FFF2-40B4-BE49-F238E27FC236}">
                <a16:creationId xmlns:a16="http://schemas.microsoft.com/office/drawing/2014/main" id="{69635678-F503-CB12-FDE9-69480E4939AC}"/>
              </a:ext>
            </a:extLst>
          </p:cNvPr>
          <p:cNvSpPr/>
          <p:nvPr/>
        </p:nvSpPr>
        <p:spPr>
          <a:xfrm>
            <a:off x="3008377" y="3251588"/>
            <a:ext cx="3291839" cy="1192821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928D779-9BBD-4E35-B939-461433613681}"/>
              </a:ext>
            </a:extLst>
          </p:cNvPr>
          <p:cNvSpPr txBox="1">
            <a:spLocks/>
          </p:cNvSpPr>
          <p:nvPr/>
        </p:nvSpPr>
        <p:spPr>
          <a:xfrm>
            <a:off x="5040630" y="3274950"/>
            <a:ext cx="1371600" cy="63473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05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C29DFA-6408-4FAB-966D-064DE31B5887}"/>
              </a:ext>
            </a:extLst>
          </p:cNvPr>
          <p:cNvSpPr/>
          <p:nvPr/>
        </p:nvSpPr>
        <p:spPr>
          <a:xfrm>
            <a:off x="4165017" y="3340145"/>
            <a:ext cx="1848123" cy="94973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Hameed M.S.</a:t>
            </a:r>
          </a:p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IT19064932</a:t>
            </a:r>
          </a:p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Software Engineering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9FF6A6-A716-F393-86F7-C9A8265AF30A}"/>
              </a:ext>
            </a:extLst>
          </p:cNvPr>
          <p:cNvSpPr/>
          <p:nvPr/>
        </p:nvSpPr>
        <p:spPr>
          <a:xfrm>
            <a:off x="6717844" y="721152"/>
            <a:ext cx="762500" cy="350846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99%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98B45A-DF3E-4445-A9FD-5F7F1683EF2E}"/>
              </a:ext>
            </a:extLst>
          </p:cNvPr>
          <p:cNvSpPr/>
          <p:nvPr/>
        </p:nvSpPr>
        <p:spPr>
          <a:xfrm>
            <a:off x="350274" y="922020"/>
            <a:ext cx="8443452" cy="2245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solidFill>
                  <a:srgbClr val="00B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Code-less Maintenance </a:t>
            </a:r>
            <a:r>
              <a:rPr lang="en-US" sz="3000" b="1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and</a:t>
            </a:r>
            <a:r>
              <a:rPr lang="en-US" sz="3000" b="1">
                <a:solidFill>
                  <a:srgbClr val="00B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3000" b="1">
                <a:solidFill>
                  <a:srgbClr val="00B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Model Performance Evaluation</a:t>
            </a:r>
            <a:endParaRPr lang="en-US" sz="2400" b="1"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  <a:p>
            <a:pPr algn="ctr" defTabSz="685800">
              <a:buClrTx/>
              <a:defRPr/>
            </a:pPr>
            <a:r>
              <a:rPr lang="en-US" sz="1800" b="1" kern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Enabling non-machine learning experts to effectively improve and evaluate conversational AI machine learning models</a:t>
            </a:r>
          </a:p>
        </p:txBody>
      </p:sp>
      <p:pic>
        <p:nvPicPr>
          <p:cNvPr id="2" name="Picture 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4B00F34-33FF-BC6E-9E5D-7B2EABD17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7" t="12992" r="16199" b="42711"/>
          <a:stretch/>
        </p:blipFill>
        <p:spPr>
          <a:xfrm>
            <a:off x="3111209" y="3362162"/>
            <a:ext cx="950976" cy="950976"/>
          </a:xfrm>
          <a:prstGeom prst="ellipse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832649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39;p34">
            <a:extLst>
              <a:ext uri="{FF2B5EF4-FFF2-40B4-BE49-F238E27FC236}">
                <a16:creationId xmlns:a16="http://schemas.microsoft.com/office/drawing/2014/main" id="{C9B83B65-2523-9ADD-57E1-4B6B068D9D4B}"/>
              </a:ext>
            </a:extLst>
          </p:cNvPr>
          <p:cNvSpPr/>
          <p:nvPr/>
        </p:nvSpPr>
        <p:spPr>
          <a:xfrm>
            <a:off x="-2351100" y="-2496606"/>
            <a:ext cx="4702200" cy="5004600"/>
          </a:xfrm>
          <a:prstGeom prst="roundRect">
            <a:avLst>
              <a:gd name="adj" fmla="val 500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0" name="Google Shape;340;p34"/>
          <p:cNvSpPr txBox="1">
            <a:spLocks noGrp="1"/>
          </p:cNvSpPr>
          <p:nvPr>
            <p:ph type="ctrTitle"/>
          </p:nvPr>
        </p:nvSpPr>
        <p:spPr>
          <a:xfrm>
            <a:off x="477370" y="464270"/>
            <a:ext cx="17007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78909C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br>
              <a:rPr lang="en" sz="3000">
                <a:solidFill>
                  <a:srgbClr val="78909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3200" b="1">
                <a:latin typeface="Arial"/>
                <a:ea typeface="Arial"/>
                <a:cs typeface="Arial"/>
                <a:sym typeface="Arial"/>
              </a:rPr>
              <a:t>Tea</a:t>
            </a:r>
            <a:r>
              <a:rPr lang="en" sz="3200" b="1"/>
              <a:t>m</a:t>
            </a:r>
            <a:endParaRPr sz="3200"/>
          </a:p>
        </p:txBody>
      </p:sp>
      <p:pic>
        <p:nvPicPr>
          <p:cNvPr id="341" name="Google Shape;341;p34" descr="Profile photo of Ishara Dissanayak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672" y="2712791"/>
            <a:ext cx="1139700" cy="1139700"/>
          </a:xfrm>
          <a:prstGeom prst="flowChartConnector">
            <a:avLst/>
          </a:prstGeom>
          <a:noFill/>
          <a:ln w="38100" cap="flat" cmpd="sng">
            <a:solidFill>
              <a:srgbClr val="78909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3" name="Google Shape;34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9101" y="2712792"/>
            <a:ext cx="1139700" cy="1139700"/>
          </a:xfrm>
          <a:prstGeom prst="flowChartConnector">
            <a:avLst/>
          </a:prstGeom>
          <a:noFill/>
          <a:ln w="38100" cap="flat" cmpd="sng">
            <a:solidFill>
              <a:srgbClr val="78909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4" name="Google Shape;344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09814" y="2712792"/>
            <a:ext cx="1139700" cy="1139700"/>
          </a:xfrm>
          <a:prstGeom prst="flowChartConnector">
            <a:avLst/>
          </a:prstGeom>
          <a:noFill/>
          <a:ln w="38100" cap="flat" cmpd="sng">
            <a:solidFill>
              <a:srgbClr val="78909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5" name="Google Shape;345;p34"/>
          <p:cNvSpPr txBox="1"/>
          <p:nvPr/>
        </p:nvSpPr>
        <p:spPr>
          <a:xfrm>
            <a:off x="635746" y="3907463"/>
            <a:ext cx="1763700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Dissanayake D.M.I.M.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IT19069432</a:t>
            </a:r>
            <a:endParaRPr lang="en-LK" sz="1200" b="1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(Explainable AI)</a:t>
            </a:r>
            <a:endParaRPr lang="en-LK" sz="1200" b="1">
              <a:solidFill>
                <a:schemeClr val="dk1"/>
              </a:solidFill>
            </a:endParaRPr>
          </a:p>
        </p:txBody>
      </p:sp>
      <p:sp>
        <p:nvSpPr>
          <p:cNvPr id="346" name="Google Shape;346;p34"/>
          <p:cNvSpPr txBox="1"/>
          <p:nvPr/>
        </p:nvSpPr>
        <p:spPr>
          <a:xfrm>
            <a:off x="2512175" y="3908575"/>
            <a:ext cx="2052000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Hameed M.S.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IT19064932</a:t>
            </a:r>
            <a:endParaRPr lang="en-GB" sz="1200" b="1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(Codeless Interface)</a:t>
            </a:r>
            <a:endParaRPr lang="en-GB" sz="1100" b="1">
              <a:solidFill>
                <a:schemeClr val="dk1"/>
              </a:solidFill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4467025" y="3904200"/>
            <a:ext cx="2184000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Jayasinghe D.T.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IT19075754</a:t>
            </a:r>
            <a:endParaRPr lang="en-GB" sz="1200" b="1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(Language &amp; Interactions)</a:t>
            </a:r>
            <a:endParaRPr lang="en-LK" sz="1100" b="1">
              <a:solidFill>
                <a:schemeClr val="dk1"/>
              </a:solidFill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6612158" y="3906841"/>
            <a:ext cx="1935000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Sakalasooriya S.A.H.A.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IT19051208</a:t>
            </a:r>
            <a:endParaRPr lang="en-GB" sz="1200" b="1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(Entity Annotation)</a:t>
            </a:r>
            <a:endParaRPr lang="en-GB" sz="1100" b="1">
              <a:solidFill>
                <a:schemeClr val="dk1"/>
              </a:solidFill>
            </a:endParaRPr>
          </a:p>
        </p:txBody>
      </p:sp>
      <p:pic>
        <p:nvPicPr>
          <p:cNvPr id="349" name="Google Shape;349;p34"/>
          <p:cNvPicPr preferRelativeResize="0"/>
          <p:nvPr/>
        </p:nvPicPr>
        <p:blipFill rotWithShape="1">
          <a:blip r:embed="rId6">
            <a:alphaModFix/>
          </a:blip>
          <a:srcRect t="11210" b="11210"/>
          <a:stretch/>
        </p:blipFill>
        <p:spPr>
          <a:xfrm>
            <a:off x="2968385" y="916127"/>
            <a:ext cx="1139700" cy="1139700"/>
          </a:xfrm>
          <a:prstGeom prst="flowChartConnector">
            <a:avLst/>
          </a:prstGeom>
          <a:noFill/>
          <a:ln w="38100" cap="flat" cmpd="sng">
            <a:solidFill>
              <a:srgbClr val="78909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0" name="Google Shape;350;p34"/>
          <p:cNvPicPr preferRelativeResize="0"/>
          <p:nvPr/>
        </p:nvPicPr>
        <p:blipFill rotWithShape="1">
          <a:blip r:embed="rId7">
            <a:alphaModFix/>
          </a:blip>
          <a:srcRect t="583" b="592"/>
          <a:stretch/>
        </p:blipFill>
        <p:spPr>
          <a:xfrm>
            <a:off x="4989099" y="916128"/>
            <a:ext cx="1139700" cy="1139700"/>
          </a:xfrm>
          <a:prstGeom prst="flowChartConnector">
            <a:avLst/>
          </a:prstGeom>
          <a:noFill/>
          <a:ln w="38100" cap="flat" cmpd="sng">
            <a:solidFill>
              <a:srgbClr val="78909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1" name="Google Shape;351;p34"/>
          <p:cNvSpPr txBox="1"/>
          <p:nvPr/>
        </p:nvSpPr>
        <p:spPr>
          <a:xfrm>
            <a:off x="2252401" y="2120547"/>
            <a:ext cx="2571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Supervisor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Lakmini Abeywardhana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4564225" y="2108174"/>
            <a:ext cx="19896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 – Supervisor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Ms. Dinuka Wijendra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55" name="Google Shape;355;p34"/>
          <p:cNvPicPr preferRelativeResize="0"/>
          <p:nvPr/>
        </p:nvPicPr>
        <p:blipFill rotWithShape="1">
          <a:blip r:embed="rId8">
            <a:alphaModFix/>
          </a:blip>
          <a:srcRect l="26643"/>
          <a:stretch/>
        </p:blipFill>
        <p:spPr>
          <a:xfrm>
            <a:off x="2" y="464275"/>
            <a:ext cx="477375" cy="6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39;p34">
            <a:extLst>
              <a:ext uri="{FF2B5EF4-FFF2-40B4-BE49-F238E27FC236}">
                <a16:creationId xmlns:a16="http://schemas.microsoft.com/office/drawing/2014/main" id="{47457826-2EEF-D484-B777-C62B90185496}"/>
              </a:ext>
            </a:extLst>
          </p:cNvPr>
          <p:cNvSpPr/>
          <p:nvPr/>
        </p:nvSpPr>
        <p:spPr>
          <a:xfrm>
            <a:off x="9464029" y="3364780"/>
            <a:ext cx="4702200" cy="5004600"/>
          </a:xfrm>
          <a:prstGeom prst="roundRect">
            <a:avLst>
              <a:gd name="adj" fmla="val 500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FB5769F-51AB-4B18-D911-BE81746D34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347" t="12992" r="16199" b="42711"/>
          <a:stretch/>
        </p:blipFill>
        <p:spPr>
          <a:xfrm>
            <a:off x="2966736" y="2722105"/>
            <a:ext cx="1143000" cy="1143000"/>
          </a:xfrm>
          <a:prstGeom prst="ellipse">
            <a:avLst/>
          </a:prstGeom>
          <a:ln w="38100">
            <a:solidFill>
              <a:srgbClr val="78909C"/>
            </a:solidFill>
          </a:ln>
        </p:spPr>
      </p:pic>
    </p:spTree>
    <p:extLst>
      <p:ext uri="{BB962C8B-B14F-4D97-AF65-F5344CB8AC3E}">
        <p14:creationId xmlns:p14="http://schemas.microsoft.com/office/powerpoint/2010/main" val="314498987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EAD5F94-2B0C-E9EE-D7B4-46C3FD12A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5" y="612059"/>
            <a:ext cx="685800" cy="6858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9E0B5A4-9993-4EF1-2A2A-A9C07536017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Implemented Research </a:t>
            </a:r>
          </a:p>
          <a:p>
            <a:pPr algn="l"/>
            <a:r>
              <a:rPr lang="en-US" sz="457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Component</a:t>
            </a:r>
            <a:r>
              <a:rPr lang="en-US" sz="270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450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BE491F-9F1E-2350-B8C8-F844E5643B06}"/>
              </a:ext>
            </a:extLst>
          </p:cNvPr>
          <p:cNvSpPr/>
          <p:nvPr/>
        </p:nvSpPr>
        <p:spPr>
          <a:xfrm>
            <a:off x="572965" y="1575680"/>
            <a:ext cx="7941755" cy="2799292"/>
          </a:xfrm>
          <a:prstGeom prst="roundRect">
            <a:avLst>
              <a:gd name="adj" fmla="val 10954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9C553B-60F9-9F9D-E289-717CD9D93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65" y="2276777"/>
            <a:ext cx="342900" cy="34290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AB60772-17BC-6B49-8243-FC991FD72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44" y="2505378"/>
            <a:ext cx="342900" cy="342900"/>
          </a:xfrm>
          <a:prstGeom prst="rect">
            <a:avLst/>
          </a:prstGeom>
        </p:spPr>
      </p:pic>
      <p:pic>
        <p:nvPicPr>
          <p:cNvPr id="13" name="Picture 12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DF6E408B-81F7-8464-21F6-05ADF8C18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4" y="2367112"/>
            <a:ext cx="449826" cy="449826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C7EC40CD-8A4B-937D-6D89-0FB0E212C9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69" y="2468507"/>
            <a:ext cx="247036" cy="247036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19F97EBB-B60E-0A27-2E07-B4DDF4E9BB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0" y="2195662"/>
            <a:ext cx="342900" cy="342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F6BC99-A413-D6C2-ADD6-B3671C8E4A65}"/>
              </a:ext>
            </a:extLst>
          </p:cNvPr>
          <p:cNvSpPr txBox="1"/>
          <p:nvPr/>
        </p:nvSpPr>
        <p:spPr>
          <a:xfrm>
            <a:off x="1997831" y="2857198"/>
            <a:ext cx="1058766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5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Development &amp; Maintenance User Interface</a:t>
            </a:r>
            <a:endParaRPr lang="en-US" sz="75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BE5F2-33CA-7EC9-7BF1-6FAA64C3798D}"/>
              </a:ext>
            </a:extLst>
          </p:cNvPr>
          <p:cNvSpPr txBox="1"/>
          <p:nvPr/>
        </p:nvSpPr>
        <p:spPr>
          <a:xfrm>
            <a:off x="863029" y="2913945"/>
            <a:ext cx="82833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5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Developers and Testers</a:t>
            </a:r>
            <a:endParaRPr lang="en-US" sz="75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0" name="Picture 1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78BCA09-E999-9E21-AA40-674BE60231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856" y="3294914"/>
            <a:ext cx="449826" cy="4498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C95DC1-3FA7-3CB2-7D1B-2A2CB5582ECE}"/>
              </a:ext>
            </a:extLst>
          </p:cNvPr>
          <p:cNvSpPr txBox="1"/>
          <p:nvPr/>
        </p:nvSpPr>
        <p:spPr>
          <a:xfrm>
            <a:off x="7428274" y="3347940"/>
            <a:ext cx="9076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5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Trained RASA Model</a:t>
            </a:r>
            <a:endParaRPr lang="en-US" sz="75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0DA8CB66-C038-EDB2-6659-EE5E7ED78E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43" y="1776229"/>
            <a:ext cx="246575" cy="2465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8C5A14-DDF9-C5A2-9797-BE73676985F1}"/>
              </a:ext>
            </a:extLst>
          </p:cNvPr>
          <p:cNvSpPr txBox="1"/>
          <p:nvPr/>
        </p:nvSpPr>
        <p:spPr>
          <a:xfrm>
            <a:off x="5452826" y="1699773"/>
            <a:ext cx="175246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5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ML Pipeline and Policy Maintenance</a:t>
            </a:r>
            <a:endParaRPr lang="en-US" sz="75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BB34E8A9-FF7B-9908-2B9F-E1E1A47898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7401">
            <a:off x="3101199" y="2394041"/>
            <a:ext cx="247036" cy="247036"/>
          </a:xfrm>
          <a:prstGeom prst="rect">
            <a:avLst/>
          </a:prstGeom>
        </p:spPr>
      </p:pic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3EE8E2A8-153B-4579-942E-A61773205657}"/>
              </a:ext>
            </a:extLst>
          </p:cNvPr>
          <p:cNvCxnSpPr>
            <a:cxnSpLocks/>
          </p:cNvCxnSpPr>
          <p:nvPr/>
        </p:nvCxnSpPr>
        <p:spPr>
          <a:xfrm flipV="1">
            <a:off x="5592925" y="2431886"/>
            <a:ext cx="1548030" cy="548865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F4E39B3-1BBC-E17D-0D9C-0ED70913A292}"/>
              </a:ext>
            </a:extLst>
          </p:cNvPr>
          <p:cNvSpPr txBox="1"/>
          <p:nvPr/>
        </p:nvSpPr>
        <p:spPr>
          <a:xfrm>
            <a:off x="3723083" y="2316153"/>
            <a:ext cx="1823493" cy="3231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75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Configure pipeline and policy components using the GUI</a:t>
            </a:r>
            <a:endParaRPr lang="en-US" sz="75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9C48EA0-75C7-FA75-61BA-AFB1F9A845BE}"/>
              </a:ext>
            </a:extLst>
          </p:cNvPr>
          <p:cNvCxnSpPr>
            <a:cxnSpLocks/>
          </p:cNvCxnSpPr>
          <p:nvPr/>
        </p:nvCxnSpPr>
        <p:spPr>
          <a:xfrm flipV="1">
            <a:off x="2942696" y="2511101"/>
            <a:ext cx="741216" cy="469650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D1C32803-AE5E-C897-F702-1C4B3B449806}"/>
              </a:ext>
            </a:extLst>
          </p:cNvPr>
          <p:cNvCxnSpPr>
            <a:cxnSpLocks/>
          </p:cNvCxnSpPr>
          <p:nvPr/>
        </p:nvCxnSpPr>
        <p:spPr>
          <a:xfrm rot="5400000">
            <a:off x="4642658" y="2713540"/>
            <a:ext cx="137160" cy="1028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CF3FAD4-9A76-A361-DEAD-2B323CEA6103}"/>
              </a:ext>
            </a:extLst>
          </p:cNvPr>
          <p:cNvSpPr txBox="1"/>
          <p:nvPr/>
        </p:nvSpPr>
        <p:spPr>
          <a:xfrm>
            <a:off x="3726772" y="2799160"/>
            <a:ext cx="1823493" cy="43858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75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Create a JSON object with the config file components which include the pipeline and policy configurations</a:t>
            </a:r>
            <a:endParaRPr lang="en-US" sz="75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7BA1F2B2-9FF2-C87D-7EC6-8A94A9B7E8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751" y="2270868"/>
            <a:ext cx="322036" cy="3220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6A034AC-BDA3-3F35-8CE3-1BF47612C6CC}"/>
              </a:ext>
            </a:extLst>
          </p:cNvPr>
          <p:cNvSpPr txBox="1"/>
          <p:nvPr/>
        </p:nvSpPr>
        <p:spPr>
          <a:xfrm>
            <a:off x="7511164" y="2336025"/>
            <a:ext cx="1061310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50" err="1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config.yml</a:t>
            </a:r>
            <a:endParaRPr lang="en-US" sz="75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6667E-B405-D40E-F8D3-0EA09B9F367B}"/>
              </a:ext>
            </a:extLst>
          </p:cNvPr>
          <p:cNvSpPr txBox="1"/>
          <p:nvPr/>
        </p:nvSpPr>
        <p:spPr>
          <a:xfrm>
            <a:off x="7198709" y="2798427"/>
            <a:ext cx="960281" cy="3231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75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Train model using Flask server</a:t>
            </a:r>
            <a:endParaRPr lang="en-US" sz="75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20A89-FBD0-61F9-C2DD-56610F96EFC1}"/>
              </a:ext>
            </a:extLst>
          </p:cNvPr>
          <p:cNvSpPr txBox="1"/>
          <p:nvPr/>
        </p:nvSpPr>
        <p:spPr>
          <a:xfrm>
            <a:off x="3720167" y="3413738"/>
            <a:ext cx="1823493" cy="3231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75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View or download trained models </a:t>
            </a:r>
          </a:p>
          <a:p>
            <a:pPr algn="ctr"/>
            <a:r>
              <a:rPr lang="en-US" sz="75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from the GUI</a:t>
            </a:r>
            <a:endParaRPr lang="en-US" sz="75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1AB8E7FF-0F5D-D3B0-22E9-0EA3BA379014}"/>
              </a:ext>
            </a:extLst>
          </p:cNvPr>
          <p:cNvCxnSpPr>
            <a:cxnSpLocks/>
          </p:cNvCxnSpPr>
          <p:nvPr/>
        </p:nvCxnSpPr>
        <p:spPr>
          <a:xfrm rot="5400000">
            <a:off x="4638969" y="3307162"/>
            <a:ext cx="137160" cy="1028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536F2971-B791-C599-7608-7589DB78BEAD}"/>
              </a:ext>
            </a:extLst>
          </p:cNvPr>
          <p:cNvCxnSpPr>
            <a:cxnSpLocks/>
          </p:cNvCxnSpPr>
          <p:nvPr/>
        </p:nvCxnSpPr>
        <p:spPr>
          <a:xfrm rot="5400000">
            <a:off x="4642658" y="2713541"/>
            <a:ext cx="137160" cy="1028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C2250F0F-BB6B-D945-1DBD-6DD58DA056CC}"/>
              </a:ext>
            </a:extLst>
          </p:cNvPr>
          <p:cNvCxnSpPr>
            <a:cxnSpLocks/>
          </p:cNvCxnSpPr>
          <p:nvPr/>
        </p:nvCxnSpPr>
        <p:spPr>
          <a:xfrm rot="5400000">
            <a:off x="4638969" y="3307162"/>
            <a:ext cx="137160" cy="1028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6C37E4A2-C0FE-6F18-E333-D56AFDA7BD3E}"/>
              </a:ext>
            </a:extLst>
          </p:cNvPr>
          <p:cNvCxnSpPr>
            <a:cxnSpLocks/>
          </p:cNvCxnSpPr>
          <p:nvPr/>
        </p:nvCxnSpPr>
        <p:spPr>
          <a:xfrm rot="5400000">
            <a:off x="7544414" y="2658971"/>
            <a:ext cx="137160" cy="1028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C86C4F86-1AC1-3DBC-B5E6-8739E3559173}"/>
              </a:ext>
            </a:extLst>
          </p:cNvPr>
          <p:cNvCxnSpPr>
            <a:cxnSpLocks/>
          </p:cNvCxnSpPr>
          <p:nvPr/>
        </p:nvCxnSpPr>
        <p:spPr>
          <a:xfrm rot="5400000">
            <a:off x="7548098" y="3223088"/>
            <a:ext cx="137160" cy="1028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C237271D-A5D0-41DE-4E2E-9401AD2A74CF}"/>
              </a:ext>
            </a:extLst>
          </p:cNvPr>
          <p:cNvCxnSpPr>
            <a:cxnSpLocks/>
          </p:cNvCxnSpPr>
          <p:nvPr/>
        </p:nvCxnSpPr>
        <p:spPr>
          <a:xfrm rot="10800000">
            <a:off x="2917629" y="3169238"/>
            <a:ext cx="727978" cy="425595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67AA4DFD-EEBB-8C43-0B57-4AE5409E2A6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16664" y="3482318"/>
            <a:ext cx="1478713" cy="112516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BE8B937-02F8-7B32-CD2E-3B2D737FB5FA}"/>
              </a:ext>
            </a:extLst>
          </p:cNvPr>
          <p:cNvSpPr txBox="1"/>
          <p:nvPr/>
        </p:nvSpPr>
        <p:spPr>
          <a:xfrm>
            <a:off x="5464093" y="1905295"/>
            <a:ext cx="1741200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5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Trained Models</a:t>
            </a:r>
            <a:endParaRPr lang="en-US" sz="75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A81DBBD-E55B-B7A5-1F7E-31943144E73E}"/>
              </a:ext>
            </a:extLst>
          </p:cNvPr>
          <p:cNvCxnSpPr/>
          <p:nvPr/>
        </p:nvCxnSpPr>
        <p:spPr>
          <a:xfrm>
            <a:off x="5519884" y="1906192"/>
            <a:ext cx="144018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E37094A4-8572-32C3-F61A-B07C55A1E4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85" y="1790924"/>
            <a:ext cx="342900" cy="342900"/>
          </a:xfrm>
          <a:prstGeom prst="rect">
            <a:avLst/>
          </a:prstGeom>
        </p:spPr>
      </p:pic>
      <p:pic>
        <p:nvPicPr>
          <p:cNvPr id="44" name="Picture 43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4AF8E3E6-FEA2-AB22-A163-C10259671EF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394" y="1742762"/>
            <a:ext cx="519250" cy="342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65108-84EF-FE89-D253-0FECD3CF9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20</a:t>
            </a:fld>
            <a:endParaRPr lang="en-US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5496FB-855A-EC4F-A67A-0A2E51E132EA}"/>
              </a:ext>
            </a:extLst>
          </p:cNvPr>
          <p:cNvSpPr txBox="1"/>
          <p:nvPr/>
        </p:nvSpPr>
        <p:spPr>
          <a:xfrm>
            <a:off x="3736848" y="3894355"/>
            <a:ext cx="1823493" cy="3231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75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View learning curves and provided evaluations for loss curve</a:t>
            </a:r>
            <a:endParaRPr lang="en-US" sz="75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0DEF5215-361A-C2C0-1BE4-C91815F59859}"/>
              </a:ext>
            </a:extLst>
          </p:cNvPr>
          <p:cNvCxnSpPr>
            <a:cxnSpLocks/>
            <a:endCxn id="16" idx="2"/>
          </p:cNvCxnSpPr>
          <p:nvPr/>
        </p:nvCxnSpPr>
        <p:spPr>
          <a:xfrm rot="10800000">
            <a:off x="2527215" y="3295781"/>
            <a:ext cx="1135199" cy="697249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1253B67-E0EB-97A7-FB86-830BC9084514}"/>
              </a:ext>
            </a:extLst>
          </p:cNvPr>
          <p:cNvSpPr txBox="1"/>
          <p:nvPr/>
        </p:nvSpPr>
        <p:spPr>
          <a:xfrm>
            <a:off x="7205293" y="3854800"/>
            <a:ext cx="960281" cy="43858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75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Best epoch calculated using LCE</a:t>
            </a:r>
            <a:endParaRPr lang="en-US" sz="75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8F3A7EFC-1ABE-6142-D97C-536112C28771}"/>
              </a:ext>
            </a:extLst>
          </p:cNvPr>
          <p:cNvCxnSpPr>
            <a:cxnSpLocks/>
          </p:cNvCxnSpPr>
          <p:nvPr/>
        </p:nvCxnSpPr>
        <p:spPr>
          <a:xfrm rot="10800000">
            <a:off x="5592926" y="3978553"/>
            <a:ext cx="1537933" cy="73429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7C95D335-62AA-34BC-B4AA-BB04178B5C0F}"/>
              </a:ext>
            </a:extLst>
          </p:cNvPr>
          <p:cNvCxnSpPr>
            <a:cxnSpLocks/>
          </p:cNvCxnSpPr>
          <p:nvPr/>
        </p:nvCxnSpPr>
        <p:spPr>
          <a:xfrm rot="5400000">
            <a:off x="4638969" y="3810082"/>
            <a:ext cx="137160" cy="1028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40658047-88C0-3B13-B331-7CB6365C9A4C}"/>
              </a:ext>
            </a:extLst>
          </p:cNvPr>
          <p:cNvCxnSpPr>
            <a:cxnSpLocks/>
          </p:cNvCxnSpPr>
          <p:nvPr/>
        </p:nvCxnSpPr>
        <p:spPr>
          <a:xfrm rot="5400000">
            <a:off x="7555718" y="3710768"/>
            <a:ext cx="137160" cy="1028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494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0E655C73-9A01-435E-A627-1C38F6F74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360539"/>
            <a:ext cx="685800" cy="68580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3A80C052-71FD-4200-BD45-27446D445534}"/>
              </a:ext>
            </a:extLst>
          </p:cNvPr>
          <p:cNvSpPr txBox="1">
            <a:spLocks/>
          </p:cNvSpPr>
          <p:nvPr/>
        </p:nvSpPr>
        <p:spPr>
          <a:xfrm>
            <a:off x="600996" y="2014419"/>
            <a:ext cx="7943850" cy="1369072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Model Improvement</a:t>
            </a:r>
          </a:p>
          <a:p>
            <a:r>
              <a:rPr lang="en-US" sz="450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Existing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59C5C-B542-BEEC-2876-F7768DA59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21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77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E130F0-D0FB-2597-ADEA-A14735E60091}"/>
              </a:ext>
            </a:extLst>
          </p:cNvPr>
          <p:cNvSpPr txBox="1">
            <a:spLocks/>
          </p:cNvSpPr>
          <p:nvPr/>
        </p:nvSpPr>
        <p:spPr>
          <a:xfrm>
            <a:off x="1371599" y="302345"/>
            <a:ext cx="6032092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7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Rasa X</a:t>
            </a:r>
          </a:p>
          <a:p>
            <a:pPr algn="l"/>
            <a:r>
              <a:rPr lang="en-US" sz="412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Solution</a:t>
            </a:r>
          </a:p>
        </p:txBody>
      </p:sp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4D858CA-A4C5-C17F-2711-2FE477AFD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5" y="514948"/>
            <a:ext cx="685800" cy="685800"/>
          </a:xfrm>
          <a:prstGeom prst="rect">
            <a:avLst/>
          </a:prstGeom>
        </p:spPr>
      </p:pic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CEED448-28BE-1114-E2C7-BFD8895F0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07" y="1447144"/>
            <a:ext cx="6956474" cy="31546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48DD2-81BC-0C95-37E4-EE7201B6A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22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340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0E655C73-9A01-435E-A627-1C38F6F74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360539"/>
            <a:ext cx="685800" cy="68580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3A80C052-71FD-4200-BD45-27446D445534}"/>
              </a:ext>
            </a:extLst>
          </p:cNvPr>
          <p:cNvSpPr txBox="1">
            <a:spLocks/>
          </p:cNvSpPr>
          <p:nvPr/>
        </p:nvSpPr>
        <p:spPr>
          <a:xfrm>
            <a:off x="600996" y="2014419"/>
            <a:ext cx="7943850" cy="1369072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Model Improvement</a:t>
            </a:r>
          </a:p>
          <a:p>
            <a:r>
              <a:rPr lang="en-US" sz="450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Proposed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6083E-9FA0-7208-77E6-C5059E52A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23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5979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B789A7B-87E2-43D4-8CC6-0E40E80F9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4" r="16465" b="17184"/>
          <a:stretch/>
        </p:blipFill>
        <p:spPr>
          <a:xfrm>
            <a:off x="5505449" y="544651"/>
            <a:ext cx="3200400" cy="3741779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2B789FA-9180-45E3-9E2A-5A8526A00E87}"/>
              </a:ext>
            </a:extLst>
          </p:cNvPr>
          <p:cNvSpPr/>
          <p:nvPr/>
        </p:nvSpPr>
        <p:spPr>
          <a:xfrm>
            <a:off x="400051" y="373380"/>
            <a:ext cx="5695949" cy="4183739"/>
          </a:xfrm>
          <a:prstGeom prst="roundRect">
            <a:avLst>
              <a:gd name="adj" fmla="val 385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glow rad="101600">
              <a:schemeClr val="tx1">
                <a:lumMod val="95000"/>
                <a:lumOff val="5000"/>
                <a:alpha val="6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AB2E71-375D-4C35-8AFA-47D70FE93952}"/>
              </a:ext>
            </a:extLst>
          </p:cNvPr>
          <p:cNvSpPr/>
          <p:nvPr/>
        </p:nvSpPr>
        <p:spPr>
          <a:xfrm>
            <a:off x="491491" y="815340"/>
            <a:ext cx="5494085" cy="3627120"/>
          </a:xfrm>
          <a:prstGeom prst="roundRect">
            <a:avLst>
              <a:gd name="adj" fmla="val 304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3BD4E4-C5CB-4C73-814E-F15EF70D6DF8}"/>
              </a:ext>
            </a:extLst>
          </p:cNvPr>
          <p:cNvSpPr/>
          <p:nvPr/>
        </p:nvSpPr>
        <p:spPr>
          <a:xfrm>
            <a:off x="1021080" y="1352192"/>
            <a:ext cx="2278380" cy="26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92FE5E3-2E75-42E8-ACE7-E92AF6FCA133}"/>
              </a:ext>
            </a:extLst>
          </p:cNvPr>
          <p:cNvSpPr txBox="1">
            <a:spLocks/>
          </p:cNvSpPr>
          <p:nvPr/>
        </p:nvSpPr>
        <p:spPr>
          <a:xfrm>
            <a:off x="655320" y="450921"/>
            <a:ext cx="2331455" cy="257739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Modify Rasa NLU Configurations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4DDEF72-2021-42B5-8F7E-34E2AFDC460F}"/>
              </a:ext>
            </a:extLst>
          </p:cNvPr>
          <p:cNvSpPr txBox="1">
            <a:spLocks/>
          </p:cNvSpPr>
          <p:nvPr/>
        </p:nvSpPr>
        <p:spPr>
          <a:xfrm>
            <a:off x="967740" y="1052184"/>
            <a:ext cx="2125981" cy="257739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Select an Intent Classifier: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8346740-C1F6-46D7-9C9C-C288994EA871}"/>
              </a:ext>
            </a:extLst>
          </p:cNvPr>
          <p:cNvSpPr txBox="1">
            <a:spLocks/>
          </p:cNvSpPr>
          <p:nvPr/>
        </p:nvSpPr>
        <p:spPr>
          <a:xfrm>
            <a:off x="1097280" y="1359811"/>
            <a:ext cx="2125981" cy="224000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DIET Classifier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7C68B3C-8CF2-4B7A-AC32-001AF60257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63914" y="1352191"/>
            <a:ext cx="297446" cy="2974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931F30-82EB-41AC-991D-BB138213E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70" y="422910"/>
            <a:ext cx="342900" cy="3429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004E9603-8E7D-41BE-9107-4006115EBE82}"/>
              </a:ext>
            </a:extLst>
          </p:cNvPr>
          <p:cNvSpPr txBox="1">
            <a:spLocks/>
          </p:cNvSpPr>
          <p:nvPr/>
        </p:nvSpPr>
        <p:spPr>
          <a:xfrm>
            <a:off x="1169668" y="1743699"/>
            <a:ext cx="2670812" cy="257739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Advanced Component Configurations: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8BFC3CC-3A61-400E-894D-C12EB7651D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9" y="1786711"/>
            <a:ext cx="205740" cy="20574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C33E3F1-F3F4-4093-8BB1-BF9F2D83D12F}"/>
              </a:ext>
            </a:extLst>
          </p:cNvPr>
          <p:cNvSpPr/>
          <p:nvPr/>
        </p:nvSpPr>
        <p:spPr>
          <a:xfrm>
            <a:off x="1021080" y="2095500"/>
            <a:ext cx="2278379" cy="26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Epochs</a:t>
            </a:r>
            <a:endParaRPr lang="en-US" sz="90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683B89B-E5AA-44F2-965F-2FF88335C5BC}"/>
              </a:ext>
            </a:extLst>
          </p:cNvPr>
          <p:cNvSpPr/>
          <p:nvPr/>
        </p:nvSpPr>
        <p:spPr>
          <a:xfrm>
            <a:off x="1021080" y="2490591"/>
            <a:ext cx="2278380" cy="26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Ranking Length</a:t>
            </a:r>
            <a:endParaRPr lang="en-US" sz="90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747813-7F9A-4295-BF48-8C0BCB24B251}"/>
              </a:ext>
            </a:extLst>
          </p:cNvPr>
          <p:cNvSpPr/>
          <p:nvPr/>
        </p:nvSpPr>
        <p:spPr>
          <a:xfrm>
            <a:off x="1021080" y="3071434"/>
            <a:ext cx="1059180" cy="4032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Train</a:t>
            </a:r>
            <a:endParaRPr lang="en-US" sz="9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DCA93-DE76-B935-3ACD-AF489CD66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74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0E655C73-9A01-435E-A627-1C38F6F74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360539"/>
            <a:ext cx="685800" cy="68580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3A80C052-71FD-4200-BD45-27446D445534}"/>
              </a:ext>
            </a:extLst>
          </p:cNvPr>
          <p:cNvSpPr txBox="1">
            <a:spLocks/>
          </p:cNvSpPr>
          <p:nvPr/>
        </p:nvSpPr>
        <p:spPr>
          <a:xfrm>
            <a:off x="600996" y="2014419"/>
            <a:ext cx="7943850" cy="1369072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Model Improvement</a:t>
            </a:r>
          </a:p>
          <a:p>
            <a:r>
              <a:rPr lang="en-US" sz="450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Implemented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3064-ACDA-9ACD-82AB-46461CEE0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25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8600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75AB13-F6B1-B46C-E709-38AD5AD28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4" t="7382" r="5472"/>
          <a:stretch/>
        </p:blipFill>
        <p:spPr>
          <a:xfrm>
            <a:off x="914399" y="81115"/>
            <a:ext cx="4363165" cy="459486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93C78E6-ED3D-E01F-3109-47676934E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107" y="81115"/>
            <a:ext cx="2462291" cy="4594860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A3552E-3598-8293-1C5D-7234381EF0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7" r="2076"/>
          <a:stretch/>
        </p:blipFill>
        <p:spPr>
          <a:xfrm>
            <a:off x="1331264" y="2214506"/>
            <a:ext cx="4361688" cy="2461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38D55C1A-5ED5-A602-2AF2-EC240F56AA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495" y="3663554"/>
            <a:ext cx="2462022" cy="101242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32CDD-6301-9619-8E9E-C5CE8F59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24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32CDD-6301-9619-8E9E-C5CE8F59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DEA526C-0C9F-37B9-246C-E25BE94A7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46"/>
          <a:stretch/>
        </p:blipFill>
        <p:spPr>
          <a:xfrm>
            <a:off x="4617455" y="98475"/>
            <a:ext cx="4315118" cy="4594859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278005-6193-F1E2-3074-447B6A0E8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7" y="2520687"/>
            <a:ext cx="4315968" cy="21726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350661-CCAB-7CDF-C774-56DFFA7BBFC8}"/>
              </a:ext>
            </a:extLst>
          </p:cNvPr>
          <p:cNvSpPr txBox="1">
            <a:spLocks/>
          </p:cNvSpPr>
          <p:nvPr/>
        </p:nvSpPr>
        <p:spPr>
          <a:xfrm>
            <a:off x="911247" y="98475"/>
            <a:ext cx="1957804" cy="780850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Version 2.0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6D5DCA5-3657-F5D4-EE45-C97906509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7" y="193525"/>
            <a:ext cx="685800" cy="6858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63B4E5-2628-34C9-ACD0-9FC2BEDA4F99}"/>
              </a:ext>
            </a:extLst>
          </p:cNvPr>
          <p:cNvSpPr/>
          <p:nvPr/>
        </p:nvSpPr>
        <p:spPr>
          <a:xfrm>
            <a:off x="307319" y="944119"/>
            <a:ext cx="3967316" cy="512456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>
                <a:solidFill>
                  <a:schemeClr val="bg1"/>
                </a:solidFill>
              </a:rPr>
              <a:t>Provides the option to set the pipeline and policy configurations using configurations from existing models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FAE5A7-3CDA-E33B-C8CE-CA29DEC7D63D}"/>
              </a:ext>
            </a:extLst>
          </p:cNvPr>
          <p:cNvSpPr/>
          <p:nvPr/>
        </p:nvSpPr>
        <p:spPr>
          <a:xfrm>
            <a:off x="298466" y="1487800"/>
            <a:ext cx="3967316" cy="43739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>
                <a:solidFill>
                  <a:schemeClr val="bg1"/>
                </a:solidFill>
              </a:rPr>
              <a:t>Added a custom tokenizer(SEETM) for token mapping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71EEF17-104E-3948-D43B-1E281646F1B4}"/>
              </a:ext>
            </a:extLst>
          </p:cNvPr>
          <p:cNvSpPr/>
          <p:nvPr/>
        </p:nvSpPr>
        <p:spPr>
          <a:xfrm>
            <a:off x="298466" y="1954906"/>
            <a:ext cx="3967316" cy="500986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>
                <a:solidFill>
                  <a:schemeClr val="bg1"/>
                </a:solidFill>
              </a:rPr>
              <a:t>Added links to kolloqe documentation containing explanations for provided components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762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29B0E7-B501-790A-F97D-2EB2C1273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2381493"/>
            <a:ext cx="7200900" cy="19915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8CACF55-4700-D3E9-910E-6E12AD0A1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51" y="703480"/>
            <a:ext cx="2057400" cy="152427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CE130F0-D0FB-2597-ADEA-A14735E60091}"/>
              </a:ext>
            </a:extLst>
          </p:cNvPr>
          <p:cNvSpPr txBox="1">
            <a:spLocks/>
          </p:cNvSpPr>
          <p:nvPr/>
        </p:nvSpPr>
        <p:spPr>
          <a:xfrm>
            <a:off x="1371599" y="427703"/>
            <a:ext cx="2194560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7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Trained</a:t>
            </a:r>
          </a:p>
          <a:p>
            <a:pPr algn="l"/>
            <a:r>
              <a:rPr lang="en-US" sz="4125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Models</a:t>
            </a:r>
          </a:p>
        </p:txBody>
      </p:sp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4D858CA-A4C5-C17F-2711-2FE477AFD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68" y="603761"/>
            <a:ext cx="685800" cy="685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33656-0DE9-2B5E-E5AB-E5670D5D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26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E130F0-D0FB-2597-ADEA-A14735E60091}"/>
              </a:ext>
            </a:extLst>
          </p:cNvPr>
          <p:cNvSpPr txBox="1">
            <a:spLocks/>
          </p:cNvSpPr>
          <p:nvPr/>
        </p:nvSpPr>
        <p:spPr>
          <a:xfrm>
            <a:off x="1467611" y="252761"/>
            <a:ext cx="2680011" cy="826283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7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Trained Models</a:t>
            </a:r>
          </a:p>
          <a:p>
            <a:pPr algn="l"/>
            <a:r>
              <a:rPr lang="en-US" sz="2200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Version 2.0</a:t>
            </a:r>
          </a:p>
        </p:txBody>
      </p:sp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4D858CA-A4C5-C17F-2711-2FE477AFD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0" y="395768"/>
            <a:ext cx="685800" cy="685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33656-0DE9-2B5E-E5AB-E5670D5D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AECF7D-1047-DC4C-A7F0-D322C17DD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40" y="1298617"/>
            <a:ext cx="7740119" cy="339471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523706-AF62-DFA1-3DA3-FAC9D70895DB}"/>
              </a:ext>
            </a:extLst>
          </p:cNvPr>
          <p:cNvSpPr/>
          <p:nvPr/>
        </p:nvSpPr>
        <p:spPr>
          <a:xfrm>
            <a:off x="4281437" y="1241333"/>
            <a:ext cx="3814916" cy="500986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050">
                <a:solidFill>
                  <a:schemeClr val="bg1"/>
                </a:solidFill>
                <a:cs typeface="Arial"/>
              </a:rPr>
              <a:t>Added option to view learning curves for each trained model</a:t>
            </a:r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C80AA3-1519-E0E2-9187-F04D6F78700E}"/>
              </a:ext>
            </a:extLst>
          </p:cNvPr>
          <p:cNvSpPr/>
          <p:nvPr/>
        </p:nvSpPr>
        <p:spPr>
          <a:xfrm>
            <a:off x="4281437" y="687845"/>
            <a:ext cx="3814916" cy="500986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050">
                <a:solidFill>
                  <a:schemeClr val="bg1"/>
                </a:solidFill>
                <a:cs typeface="Arial"/>
              </a:rPr>
              <a:t>Train and Test accuracy of each model is displayed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36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/>
          <p:nvPr/>
        </p:nvSpPr>
        <p:spPr>
          <a:xfrm>
            <a:off x="3624150" y="3087575"/>
            <a:ext cx="189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6D838E"/>
                </a:solidFill>
              </a:rPr>
              <a:t>kolloqe</a:t>
            </a:r>
            <a:endParaRPr sz="1600" b="1">
              <a:solidFill>
                <a:srgbClr val="6D838E"/>
              </a:solidFill>
            </a:endParaRPr>
          </a:p>
        </p:txBody>
      </p:sp>
      <p:sp>
        <p:nvSpPr>
          <p:cNvPr id="9" name="Google Shape;309;p32">
            <a:extLst>
              <a:ext uri="{FF2B5EF4-FFF2-40B4-BE49-F238E27FC236}">
                <a16:creationId xmlns:a16="http://schemas.microsoft.com/office/drawing/2014/main" id="{3FF55C0B-9441-379F-CAFB-7F37236C591F}"/>
              </a:ext>
            </a:extLst>
          </p:cNvPr>
          <p:cNvSpPr/>
          <p:nvPr/>
        </p:nvSpPr>
        <p:spPr>
          <a:xfrm>
            <a:off x="4197947" y="2183394"/>
            <a:ext cx="654300" cy="65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39;p34">
            <a:extLst>
              <a:ext uri="{FF2B5EF4-FFF2-40B4-BE49-F238E27FC236}">
                <a16:creationId xmlns:a16="http://schemas.microsoft.com/office/drawing/2014/main" id="{5AD61DF1-E801-2A74-E7B3-A8A984D2D6FC}"/>
              </a:ext>
            </a:extLst>
          </p:cNvPr>
          <p:cNvSpPr/>
          <p:nvPr/>
        </p:nvSpPr>
        <p:spPr>
          <a:xfrm>
            <a:off x="-2268622" y="2837694"/>
            <a:ext cx="4702200" cy="5004600"/>
          </a:xfrm>
          <a:prstGeom prst="roundRect">
            <a:avLst>
              <a:gd name="adj" fmla="val 500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8" name="Google Shape;333;p33">
            <a:extLst>
              <a:ext uri="{FF2B5EF4-FFF2-40B4-BE49-F238E27FC236}">
                <a16:creationId xmlns:a16="http://schemas.microsoft.com/office/drawing/2014/main" id="{896F656C-1341-86B7-6E43-F279622EA7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050" y="1995160"/>
            <a:ext cx="1155900" cy="11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A2B3633-4A7B-1663-1CD4-DA2DE9CDF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622" y="2126389"/>
            <a:ext cx="4572000" cy="25637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CE130F0-D0FB-2597-ADEA-A14735E60091}"/>
              </a:ext>
            </a:extLst>
          </p:cNvPr>
          <p:cNvSpPr txBox="1">
            <a:spLocks/>
          </p:cNvSpPr>
          <p:nvPr/>
        </p:nvSpPr>
        <p:spPr>
          <a:xfrm>
            <a:off x="1467611" y="252761"/>
            <a:ext cx="2680011" cy="826283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75" err="1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Learing</a:t>
            </a:r>
            <a:r>
              <a:rPr lang="en-US" sz="277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  <a:p>
            <a:pPr algn="l"/>
            <a:r>
              <a:rPr lang="en-US" sz="370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Curves</a:t>
            </a:r>
            <a:endParaRPr lang="en-US" sz="3700">
              <a:solidFill>
                <a:srgbClr val="3A4950"/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33656-0DE9-2B5E-E5AB-E5670D5D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DB418CD-F28D-9F40-5421-EE82FFBAF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18" y="323002"/>
            <a:ext cx="685800" cy="685800"/>
          </a:xfrm>
          <a:prstGeom prst="rect">
            <a:avLst/>
          </a:prstGeom>
        </p:spPr>
      </p:pic>
      <p:pic>
        <p:nvPicPr>
          <p:cNvPr id="9" name="Picture 8" descr="Chart&#10;&#10;Description automatically generated with low confidence">
            <a:extLst>
              <a:ext uri="{FF2B5EF4-FFF2-40B4-BE49-F238E27FC236}">
                <a16:creationId xmlns:a16="http://schemas.microsoft.com/office/drawing/2014/main" id="{32332E34-5166-2766-51EF-87660F9EA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78" y="2126389"/>
            <a:ext cx="4572000" cy="2563709"/>
          </a:xfrm>
          <a:prstGeom prst="rect">
            <a:avLst/>
          </a:prstGeom>
          <a:ln>
            <a:solidFill>
              <a:srgbClr val="78909C"/>
            </a:solidFill>
          </a:ln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E36F0C-8C13-384F-56A1-0561808D0021}"/>
              </a:ext>
            </a:extLst>
          </p:cNvPr>
          <p:cNvSpPr/>
          <p:nvPr/>
        </p:nvSpPr>
        <p:spPr>
          <a:xfrm>
            <a:off x="1054790" y="1264604"/>
            <a:ext cx="3814916" cy="500986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050">
                <a:solidFill>
                  <a:schemeClr val="bg1"/>
                </a:solidFill>
                <a:cs typeface="Arial"/>
              </a:rPr>
              <a:t>Option to view accuracy and loss curve for evaluations </a:t>
            </a:r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33A9D5B-41C2-9F04-FE09-EB6DD25FFA1E}"/>
              </a:ext>
            </a:extLst>
          </p:cNvPr>
          <p:cNvSpPr/>
          <p:nvPr/>
        </p:nvSpPr>
        <p:spPr>
          <a:xfrm>
            <a:off x="1054790" y="1805654"/>
            <a:ext cx="3814916" cy="500986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050">
                <a:solidFill>
                  <a:schemeClr val="bg1"/>
                </a:solidFill>
                <a:cs typeface="Arial"/>
              </a:rPr>
              <a:t>Best epoch is suggested based on patience interval selected</a:t>
            </a:r>
            <a:endParaRPr lang="en-US"/>
          </a:p>
        </p:txBody>
      </p:sp>
      <p:pic>
        <p:nvPicPr>
          <p:cNvPr id="14" name="Picture 1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C5336F2-B3B9-8D53-5341-B27FA3E2A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184" y="109308"/>
            <a:ext cx="3108960" cy="2310592"/>
          </a:xfrm>
          <a:prstGeom prst="rect">
            <a:avLst/>
          </a:prstGeom>
          <a:ln>
            <a:solidFill>
              <a:srgbClr val="78909C"/>
            </a:solidFill>
          </a:ln>
        </p:spPr>
      </p:pic>
      <p:pic>
        <p:nvPicPr>
          <p:cNvPr id="20" name="Picture 19" descr="Chart&#10;&#10;Description automatically generated with low confidence">
            <a:extLst>
              <a:ext uri="{FF2B5EF4-FFF2-40B4-BE49-F238E27FC236}">
                <a16:creationId xmlns:a16="http://schemas.microsoft.com/office/drawing/2014/main" id="{37B02C7B-7E4B-B336-D830-55AE8145A4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277" t="7900" r="2781" b="76141"/>
          <a:stretch/>
        </p:blipFill>
        <p:spPr>
          <a:xfrm>
            <a:off x="4840150" y="2467584"/>
            <a:ext cx="729965" cy="733702"/>
          </a:xfrm>
          <a:prstGeom prst="wedgeEllipseCallout">
            <a:avLst>
              <a:gd name="adj1" fmla="val -53391"/>
              <a:gd name="adj2" fmla="val -34251"/>
            </a:avLst>
          </a:prstGeom>
          <a:ln>
            <a:solidFill>
              <a:srgbClr val="78909C"/>
            </a:solidFill>
          </a:ln>
          <a:effectLst/>
        </p:spPr>
      </p:pic>
      <p:pic>
        <p:nvPicPr>
          <p:cNvPr id="21" name="Picture 20" descr="Chart&#10;&#10;Description automatically generated with low confidence">
            <a:extLst>
              <a:ext uri="{FF2B5EF4-FFF2-40B4-BE49-F238E27FC236}">
                <a16:creationId xmlns:a16="http://schemas.microsoft.com/office/drawing/2014/main" id="{7E8DD030-97C4-0F65-D621-6C9E5604C8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18" t="15159" r="28448" b="64017"/>
          <a:stretch/>
        </p:blipFill>
        <p:spPr>
          <a:xfrm>
            <a:off x="3324662" y="2964740"/>
            <a:ext cx="822960" cy="887006"/>
          </a:xfrm>
          <a:prstGeom prst="wedgeEllipseCallout">
            <a:avLst>
              <a:gd name="adj1" fmla="val -27314"/>
              <a:gd name="adj2" fmla="val -56309"/>
            </a:avLst>
          </a:prstGeom>
          <a:ln>
            <a:solidFill>
              <a:srgbClr val="78909C"/>
            </a:solidFill>
          </a:ln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3DBD73CF-EC2F-C421-592B-912804924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444" t="10949" r="3372" b="77626"/>
          <a:stretch/>
        </p:blipFill>
        <p:spPr>
          <a:xfrm>
            <a:off x="8240571" y="2685501"/>
            <a:ext cx="729966" cy="640080"/>
          </a:xfrm>
          <a:prstGeom prst="wedgeEllipseCallout">
            <a:avLst>
              <a:gd name="adj1" fmla="val -19528"/>
              <a:gd name="adj2" fmla="val -57738"/>
            </a:avLst>
          </a:prstGeom>
          <a:ln>
            <a:solidFill>
              <a:srgbClr val="78909C"/>
            </a:solidFill>
          </a:ln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62BDFBEA-9172-E74E-5E23-21EA60918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76" t="15864" r="34217" b="64017"/>
          <a:stretch/>
        </p:blipFill>
        <p:spPr>
          <a:xfrm>
            <a:off x="7006131" y="2928743"/>
            <a:ext cx="822960" cy="867146"/>
          </a:xfrm>
          <a:prstGeom prst="wedgeEllipseCallout">
            <a:avLst>
              <a:gd name="adj1" fmla="val -53322"/>
              <a:gd name="adj2" fmla="val -53333"/>
            </a:avLst>
          </a:prstGeom>
          <a:ln>
            <a:solidFill>
              <a:srgbClr val="78909C"/>
            </a:solidFill>
          </a:ln>
        </p:spPr>
      </p:pic>
    </p:spTree>
    <p:extLst>
      <p:ext uri="{BB962C8B-B14F-4D97-AF65-F5344CB8AC3E}">
        <p14:creationId xmlns:p14="http://schemas.microsoft.com/office/powerpoint/2010/main" val="1796853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257300" y="547657"/>
            <a:ext cx="7213804" cy="73926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5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Data Improvement Requirements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6F3B5F-B80C-5AE2-7326-899A03DC7CC6}"/>
              </a:ext>
            </a:extLst>
          </p:cNvPr>
          <p:cNvSpPr/>
          <p:nvPr/>
        </p:nvSpPr>
        <p:spPr>
          <a:xfrm>
            <a:off x="1106129" y="1474839"/>
            <a:ext cx="2777490" cy="685801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75" b="1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Functional Requirements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1E5B17-A598-27BE-8F20-95F0F8BAE533}"/>
              </a:ext>
            </a:extLst>
          </p:cNvPr>
          <p:cNvSpPr/>
          <p:nvPr/>
        </p:nvSpPr>
        <p:spPr>
          <a:xfrm>
            <a:off x="5260383" y="1474838"/>
            <a:ext cx="2776385" cy="685801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75" b="1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Non-Functional Requirements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82E84E-D5C0-E784-B73E-DC54B226DE68}"/>
              </a:ext>
            </a:extLst>
          </p:cNvPr>
          <p:cNvSpPr/>
          <p:nvPr/>
        </p:nvSpPr>
        <p:spPr>
          <a:xfrm>
            <a:off x="604684" y="2302282"/>
            <a:ext cx="3967316" cy="886102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Should be able to choose pipeline and policy components and train models without knowing what dependencies they require and the required order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74F787-9C18-C265-AA11-5CA78EA934EB}"/>
              </a:ext>
            </a:extLst>
          </p:cNvPr>
          <p:cNvSpPr/>
          <p:nvPr/>
        </p:nvSpPr>
        <p:spPr>
          <a:xfrm>
            <a:off x="604684" y="3290204"/>
            <a:ext cx="3967316" cy="503412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Should be able to view and evaluate learning curves of 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r>
              <a:rPr lang="en-US" sz="1050">
                <a:solidFill>
                  <a:schemeClr val="bg1"/>
                </a:solidFill>
              </a:rPr>
              <a:t>trained models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631942-BB3C-462A-0CC1-E2B55A9AFCDE}"/>
              </a:ext>
            </a:extLst>
          </p:cNvPr>
          <p:cNvSpPr/>
          <p:nvPr/>
        </p:nvSpPr>
        <p:spPr>
          <a:xfrm>
            <a:off x="604684" y="3882746"/>
            <a:ext cx="3967316" cy="73926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Should be able to suggest the best epoch to train a model after evaluating the loss curve of a trained model.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10537F1-793B-61B3-057F-2A251CD06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16" y="2621453"/>
            <a:ext cx="306786" cy="306786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97149067-8DD5-04B9-7E8D-68FF6FCCE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7" y="3388517"/>
            <a:ext cx="306786" cy="30678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1B23BA8-A6D6-06FA-96A0-2D5DDF44B15B}"/>
              </a:ext>
            </a:extLst>
          </p:cNvPr>
          <p:cNvSpPr/>
          <p:nvPr/>
        </p:nvSpPr>
        <p:spPr>
          <a:xfrm>
            <a:off x="4725393" y="2302281"/>
            <a:ext cx="3967316" cy="886102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Should increase the efficiency of training a model by reducing errors using the UI compared to manually typing the pipeline and policy components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67557E-712D-6BD9-B9EB-B7105B1B8E87}"/>
              </a:ext>
            </a:extLst>
          </p:cNvPr>
          <p:cNvSpPr/>
          <p:nvPr/>
        </p:nvSpPr>
        <p:spPr>
          <a:xfrm>
            <a:off x="4725393" y="3290204"/>
            <a:ext cx="3967316" cy="886102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Should reduce the time consumed to create the pipeline and policy components by reducing the </a:t>
            </a:r>
          </a:p>
          <a:p>
            <a:pPr algn="ctr"/>
            <a:r>
              <a:rPr lang="en-US" sz="1050">
                <a:solidFill>
                  <a:schemeClr val="bg1"/>
                </a:solidFill>
              </a:rPr>
              <a:t>need to type by increasing clickable components 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605CC12-F3E9-6834-6F53-B04BB5FD3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05" y="2628827"/>
            <a:ext cx="306786" cy="306786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331F85F0-51F1-1A21-FE72-E1A8D303A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02" y="3580246"/>
            <a:ext cx="306786" cy="30678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A16A9B37-803A-A35F-A3BD-CAD3F31F7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5" y="617694"/>
            <a:ext cx="685800" cy="685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39BDA-4BA4-06E5-A99D-E9A57D8C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31</a:t>
            </a:fld>
            <a:endParaRPr lang="en-US">
              <a:latin typeface="+mn-lt"/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9254416-2C93-94E9-59A7-EF9913AC7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67" y="4142897"/>
            <a:ext cx="306786" cy="3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50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E130F0-D0FB-2597-ADEA-A14735E60091}"/>
              </a:ext>
            </a:extLst>
          </p:cNvPr>
          <p:cNvSpPr txBox="1">
            <a:spLocks/>
          </p:cNvSpPr>
          <p:nvPr/>
        </p:nvSpPr>
        <p:spPr>
          <a:xfrm>
            <a:off x="1371599" y="427703"/>
            <a:ext cx="399681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7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Best</a:t>
            </a:r>
          </a:p>
          <a:p>
            <a:pPr algn="l"/>
            <a:r>
              <a:rPr lang="en-US" sz="412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3B05C-5E19-8DA4-2537-44744E59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7636" y="603761"/>
            <a:ext cx="689665" cy="6858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C0E9C11-AF1E-6C8D-0757-D5CEE7F991C4}"/>
              </a:ext>
            </a:extLst>
          </p:cNvPr>
          <p:cNvSpPr/>
          <p:nvPr/>
        </p:nvSpPr>
        <p:spPr>
          <a:xfrm>
            <a:off x="907027" y="1560563"/>
            <a:ext cx="2966378" cy="574012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75" b="1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Maintain a properties file for the front-end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B504F-F1AA-E24E-32DD-2F27635B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32</a:t>
            </a:fld>
            <a:endParaRPr lang="en-US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46972-1DA7-FE90-C024-968313AFF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42" t="4117" r="35667" b="33260"/>
          <a:stretch/>
        </p:blipFill>
        <p:spPr>
          <a:xfrm>
            <a:off x="4122168" y="836647"/>
            <a:ext cx="4572000" cy="3639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A4C2C4-B0D9-F13F-E9D8-BCD2AEC8B3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16" t="12275" r="47334" b="41000"/>
          <a:stretch/>
        </p:blipFill>
        <p:spPr>
          <a:xfrm>
            <a:off x="1198785" y="2262086"/>
            <a:ext cx="2674620" cy="22697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5B18A6-F498-9C25-0351-B377A4C6BC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40" y="714251"/>
            <a:ext cx="342900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B08C23-F4D3-3053-E0C5-059BD51000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06" y="2157927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84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9A4B16-55EB-F331-50C0-FEEF21F1D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7" t="7438" r="19834" b="37843"/>
          <a:stretch/>
        </p:blipFill>
        <p:spPr>
          <a:xfrm>
            <a:off x="4351740" y="1289561"/>
            <a:ext cx="4480560" cy="241197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CE130F0-D0FB-2597-ADEA-A14735E60091}"/>
              </a:ext>
            </a:extLst>
          </p:cNvPr>
          <p:cNvSpPr txBox="1">
            <a:spLocks/>
          </p:cNvSpPr>
          <p:nvPr/>
        </p:nvSpPr>
        <p:spPr>
          <a:xfrm>
            <a:off x="1371599" y="427703"/>
            <a:ext cx="3864078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7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Best</a:t>
            </a:r>
          </a:p>
          <a:p>
            <a:pPr algn="l"/>
            <a:r>
              <a:rPr lang="en-US" sz="412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3B05C-5E19-8DA4-2537-44744E591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7636" y="603761"/>
            <a:ext cx="689665" cy="6858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C0E9C11-AF1E-6C8D-0757-D5CEE7F991C4}"/>
              </a:ext>
            </a:extLst>
          </p:cNvPr>
          <p:cNvSpPr/>
          <p:nvPr/>
        </p:nvSpPr>
        <p:spPr>
          <a:xfrm>
            <a:off x="907027" y="1560563"/>
            <a:ext cx="2966378" cy="574012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75" b="1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Maintain a constants file for the back-end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52816-7B6C-FD56-E43D-73BA546C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33</a:t>
            </a:fld>
            <a:endParaRPr lang="en-US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CF877-33A1-47FE-E8DE-CA241CF4C4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167" t="7438" r="24083" b="37843"/>
          <a:stretch/>
        </p:blipFill>
        <p:spPr>
          <a:xfrm>
            <a:off x="907027" y="2228544"/>
            <a:ext cx="4114800" cy="24043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6A368D-62F6-537B-0AC3-A2714544A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07" y="2122166"/>
            <a:ext cx="342900" cy="342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A0F52C-9748-1A98-2613-84295F753D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14" y="1185432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00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E130F0-D0FB-2597-ADEA-A14735E60091}"/>
              </a:ext>
            </a:extLst>
          </p:cNvPr>
          <p:cNvSpPr txBox="1">
            <a:spLocks/>
          </p:cNvSpPr>
          <p:nvPr/>
        </p:nvSpPr>
        <p:spPr>
          <a:xfrm>
            <a:off x="1371599" y="427703"/>
            <a:ext cx="3864078" cy="92865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7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Additional </a:t>
            </a:r>
          </a:p>
          <a:p>
            <a:pPr algn="l"/>
            <a:r>
              <a:rPr lang="en-US" sz="370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3B05C-5E19-8DA4-2537-44744E59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7636" y="603761"/>
            <a:ext cx="689665" cy="6858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C0E9C11-AF1E-6C8D-0757-D5CEE7F991C4}"/>
              </a:ext>
            </a:extLst>
          </p:cNvPr>
          <p:cNvSpPr/>
          <p:nvPr/>
        </p:nvSpPr>
        <p:spPr>
          <a:xfrm>
            <a:off x="4572000" y="782348"/>
            <a:ext cx="2966378" cy="574012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75" b="1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Publishing individual component </a:t>
            </a:r>
            <a:r>
              <a:rPr lang="en-US" sz="1575" b="1" err="1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PyPi</a:t>
            </a:r>
            <a:endParaRPr lang="en-US" sz="1575" b="1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52816-7B6C-FD56-E43D-73BA546C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34</a:t>
            </a:fld>
            <a:endParaRPr lang="en-US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3E8E7-BAE4-7272-35FD-6CC80CFE4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64" r="1250" b="1451"/>
          <a:stretch/>
        </p:blipFill>
        <p:spPr>
          <a:xfrm>
            <a:off x="944880" y="1465619"/>
            <a:ext cx="6858000" cy="315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08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E130F0-D0FB-2597-ADEA-A14735E60091}"/>
              </a:ext>
            </a:extLst>
          </p:cNvPr>
          <p:cNvSpPr txBox="1">
            <a:spLocks/>
          </p:cNvSpPr>
          <p:nvPr/>
        </p:nvSpPr>
        <p:spPr>
          <a:xfrm>
            <a:off x="1371599" y="427703"/>
            <a:ext cx="2194560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7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Test</a:t>
            </a:r>
          </a:p>
          <a:p>
            <a:pPr algn="l"/>
            <a:r>
              <a:rPr lang="en-US" sz="412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Classes</a:t>
            </a:r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67789856-7DF3-85AB-377D-7BB83A791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603761"/>
            <a:ext cx="685800" cy="685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3D40B-7B19-B240-690E-10688619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35</a:t>
            </a:fld>
            <a:endParaRPr lang="en-US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2C519-C767-BA1C-D025-79BF5C995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16" t="11776" r="34167" b="12745"/>
          <a:stretch/>
        </p:blipFill>
        <p:spPr>
          <a:xfrm>
            <a:off x="777240" y="1566897"/>
            <a:ext cx="3017520" cy="306969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5C96892-ED80-1A8B-0A99-5FAFE22C2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310" y="350887"/>
            <a:ext cx="5120640" cy="4285704"/>
          </a:xfrm>
          <a:prstGeom prst="rect">
            <a:avLst/>
          </a:prstGeom>
          <a:ln>
            <a:solidFill>
              <a:srgbClr val="78909C"/>
            </a:solidFill>
          </a:ln>
        </p:spPr>
      </p:pic>
    </p:spTree>
    <p:extLst>
      <p:ext uri="{BB962C8B-B14F-4D97-AF65-F5344CB8AC3E}">
        <p14:creationId xmlns:p14="http://schemas.microsoft.com/office/powerpoint/2010/main" val="511185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632FE0-5E10-4E2D-9570-FCBA17E1C591}"/>
              </a:ext>
            </a:extLst>
          </p:cNvPr>
          <p:cNvSpPr/>
          <p:nvPr/>
        </p:nvSpPr>
        <p:spPr>
          <a:xfrm>
            <a:off x="1200150" y="3143250"/>
            <a:ext cx="3154680" cy="112776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Developing a solution for non-technical users to view all train models and evaluate them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186FAD-13F3-4501-80FA-B96CA361856E}"/>
              </a:ext>
            </a:extLst>
          </p:cNvPr>
          <p:cNvSpPr/>
          <p:nvPr/>
        </p:nvSpPr>
        <p:spPr>
          <a:xfrm>
            <a:off x="2994660" y="1600200"/>
            <a:ext cx="3154680" cy="112395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Developing a solution for non-technical users to configure and efficiently retrain machine learning models.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547753E-1BEF-4DAF-8214-8CE5E2F1AFFB}"/>
              </a:ext>
            </a:extLst>
          </p:cNvPr>
          <p:cNvSpPr/>
          <p:nvPr/>
        </p:nvSpPr>
        <p:spPr>
          <a:xfrm>
            <a:off x="4978501" y="3143250"/>
            <a:ext cx="3154680" cy="112776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Developing an algorithm to identify what the best epoch is to train a model and suggesting it in the UI.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201218F-494E-4D60-B5E5-9CFE780135A7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7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Sub</a:t>
            </a:r>
          </a:p>
          <a:p>
            <a:pPr algn="l"/>
            <a:r>
              <a:rPr lang="en-US" sz="412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Objectives</a:t>
            </a:r>
          </a:p>
        </p:txBody>
      </p:sp>
      <p:pic>
        <p:nvPicPr>
          <p:cNvPr id="18" name="Picture 17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A03C6DBB-6E44-43A5-9160-C2886180D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76263"/>
            <a:ext cx="685800" cy="6858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785EEC-B2E4-DA34-8F17-1FB879507F7A}"/>
              </a:ext>
            </a:extLst>
          </p:cNvPr>
          <p:cNvSpPr/>
          <p:nvPr/>
        </p:nvSpPr>
        <p:spPr>
          <a:xfrm>
            <a:off x="5328117" y="1445158"/>
            <a:ext cx="1039128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/>
                <a:cs typeface="JetBrains Mono"/>
              </a:rPr>
              <a:t>95% * 0.1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9014DC-38BC-DD98-CCCE-70510BC8B21E}"/>
              </a:ext>
            </a:extLst>
          </p:cNvPr>
          <p:cNvSpPr/>
          <p:nvPr/>
        </p:nvSpPr>
        <p:spPr>
          <a:xfrm>
            <a:off x="3499316" y="3060598"/>
            <a:ext cx="1039128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/>
                <a:cs typeface="JetBrains Mono"/>
              </a:rPr>
              <a:t>100% * 0.6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74EF17-D10F-82CC-B53B-21215B679775}"/>
              </a:ext>
            </a:extLst>
          </p:cNvPr>
          <p:cNvSpPr/>
          <p:nvPr/>
        </p:nvSpPr>
        <p:spPr>
          <a:xfrm>
            <a:off x="7255976" y="3060598"/>
            <a:ext cx="1039128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/>
                <a:cs typeface="JetBrains Mono"/>
              </a:rPr>
              <a:t>100% * 0.3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9E42182-DEE2-DB83-DC3A-1586FE1FAB59}"/>
              </a:ext>
            </a:extLst>
          </p:cNvPr>
          <p:cNvSpPr/>
          <p:nvPr/>
        </p:nvSpPr>
        <p:spPr>
          <a:xfrm>
            <a:off x="6689244" y="4403484"/>
            <a:ext cx="614477" cy="28273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ea typeface="JetBrains Mono"/>
                <a:cs typeface="JetBrains Mono"/>
              </a:rPr>
              <a:t>99%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703016-ED8F-38AF-74D8-24E517DD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36</a:t>
            </a:fld>
            <a:endParaRPr lang="en-US">
              <a:latin typeface="+mn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0BEFEB-A3A5-725F-F33C-5F28A7BC9DB2}"/>
              </a:ext>
            </a:extLst>
          </p:cNvPr>
          <p:cNvSpPr/>
          <p:nvPr/>
        </p:nvSpPr>
        <p:spPr>
          <a:xfrm>
            <a:off x="1626632" y="4463225"/>
            <a:ext cx="5456396" cy="16516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Overall completion = (objective completion) x (objective weight)   =</a:t>
            </a:r>
          </a:p>
        </p:txBody>
      </p:sp>
    </p:spTree>
    <p:extLst>
      <p:ext uri="{BB962C8B-B14F-4D97-AF65-F5344CB8AC3E}">
        <p14:creationId xmlns:p14="http://schemas.microsoft.com/office/powerpoint/2010/main" val="1860506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14B3B4A-41E3-4B99-A856-54ACF5CCFFEF}"/>
              </a:ext>
            </a:extLst>
          </p:cNvPr>
          <p:cNvSpPr txBox="1">
            <a:spLocks/>
          </p:cNvSpPr>
          <p:nvPr/>
        </p:nvSpPr>
        <p:spPr>
          <a:xfrm>
            <a:off x="1371600" y="282923"/>
            <a:ext cx="7213804" cy="844481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5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Work Breakdown Structure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FBF7238-9B7A-4C40-BDCF-84692570C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41603"/>
            <a:ext cx="685800" cy="6858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FBDD2E4-A6C9-42C2-A98D-B787E37E3336}"/>
              </a:ext>
            </a:extLst>
          </p:cNvPr>
          <p:cNvSpPr/>
          <p:nvPr/>
        </p:nvSpPr>
        <p:spPr>
          <a:xfrm>
            <a:off x="374855" y="1291571"/>
            <a:ext cx="1438706" cy="388496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Preparation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56E8C6-9236-4A37-B719-842105DC1E6F}"/>
              </a:ext>
            </a:extLst>
          </p:cNvPr>
          <p:cNvSpPr/>
          <p:nvPr/>
        </p:nvSpPr>
        <p:spPr>
          <a:xfrm>
            <a:off x="3896462" y="1283971"/>
            <a:ext cx="1449554" cy="388496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Algorithm Development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D0B9E4C-8FE7-4567-9A51-AE5E38B88FBA}"/>
              </a:ext>
            </a:extLst>
          </p:cNvPr>
          <p:cNvSpPr/>
          <p:nvPr/>
        </p:nvSpPr>
        <p:spPr>
          <a:xfrm>
            <a:off x="5626202" y="1283971"/>
            <a:ext cx="1449554" cy="388496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Implementation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A268A8C-6FDB-49B8-8BEE-128841F99D1A}"/>
              </a:ext>
            </a:extLst>
          </p:cNvPr>
          <p:cNvSpPr/>
          <p:nvPr/>
        </p:nvSpPr>
        <p:spPr>
          <a:xfrm>
            <a:off x="7355941" y="1283971"/>
            <a:ext cx="1438703" cy="388496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Deployment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5326CE6-2EB5-4AB9-9EA8-C7483D0C81E3}"/>
              </a:ext>
            </a:extLst>
          </p:cNvPr>
          <p:cNvSpPr/>
          <p:nvPr/>
        </p:nvSpPr>
        <p:spPr>
          <a:xfrm>
            <a:off x="267590" y="1366440"/>
            <a:ext cx="214529" cy="214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C7E954-3AAB-40D7-80E3-F781069F2516}"/>
              </a:ext>
            </a:extLst>
          </p:cNvPr>
          <p:cNvSpPr/>
          <p:nvPr/>
        </p:nvSpPr>
        <p:spPr>
          <a:xfrm>
            <a:off x="3789197" y="1370955"/>
            <a:ext cx="214529" cy="214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7B677A-3C73-45C6-A59E-1C7ABF80962F}"/>
              </a:ext>
            </a:extLst>
          </p:cNvPr>
          <p:cNvSpPr/>
          <p:nvPr/>
        </p:nvSpPr>
        <p:spPr>
          <a:xfrm>
            <a:off x="5500321" y="1354546"/>
            <a:ext cx="214529" cy="214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7041167-48DC-4497-8B1D-DF65D9A35051}"/>
              </a:ext>
            </a:extLst>
          </p:cNvPr>
          <p:cNvSpPr/>
          <p:nvPr/>
        </p:nvSpPr>
        <p:spPr>
          <a:xfrm>
            <a:off x="7264024" y="1370955"/>
            <a:ext cx="214529" cy="214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6CE7A6A-AD0B-4F1A-826F-763237F9C0BE}"/>
              </a:ext>
            </a:extLst>
          </p:cNvPr>
          <p:cNvSpPr/>
          <p:nvPr/>
        </p:nvSpPr>
        <p:spPr>
          <a:xfrm>
            <a:off x="2103841" y="1773661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Add Training Data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42F3DCB-E61D-412A-9710-D3F1497EF2EC}"/>
              </a:ext>
            </a:extLst>
          </p:cNvPr>
          <p:cNvSpPr/>
          <p:nvPr/>
        </p:nvSpPr>
        <p:spPr>
          <a:xfrm>
            <a:off x="2103839" y="2126767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Build NLU pipeline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738C889-5CB0-4420-A159-A6A72A0A9749}"/>
              </a:ext>
            </a:extLst>
          </p:cNvPr>
          <p:cNvSpPr/>
          <p:nvPr/>
        </p:nvSpPr>
        <p:spPr>
          <a:xfrm>
            <a:off x="2103838" y="2483805"/>
            <a:ext cx="1438706" cy="480375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Decide number of validation data points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104F371-E157-42E1-A026-91EAB5680ED1}"/>
              </a:ext>
            </a:extLst>
          </p:cNvPr>
          <p:cNvSpPr/>
          <p:nvPr/>
        </p:nvSpPr>
        <p:spPr>
          <a:xfrm>
            <a:off x="374855" y="1777785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Collection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2AAD66F-5527-4C29-B166-E40B7C1D83E3}"/>
              </a:ext>
            </a:extLst>
          </p:cNvPr>
          <p:cNvSpPr/>
          <p:nvPr/>
        </p:nvSpPr>
        <p:spPr>
          <a:xfrm>
            <a:off x="374854" y="2130891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Augmentation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969B8B-BBC1-4808-A7ED-425A42D7E4AD}"/>
              </a:ext>
            </a:extLst>
          </p:cNvPr>
          <p:cNvSpPr/>
          <p:nvPr/>
        </p:nvSpPr>
        <p:spPr>
          <a:xfrm>
            <a:off x="374853" y="2487930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Deduplication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E9F27E1-AF67-49C6-BE83-F8DB42500CAA}"/>
              </a:ext>
            </a:extLst>
          </p:cNvPr>
          <p:cNvSpPr/>
          <p:nvPr/>
        </p:nvSpPr>
        <p:spPr>
          <a:xfrm>
            <a:off x="374853" y="2844987"/>
            <a:ext cx="1438708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Preprocessing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0BFE673-A194-417E-9822-70585554BFE5}"/>
              </a:ext>
            </a:extLst>
          </p:cNvPr>
          <p:cNvSpPr/>
          <p:nvPr/>
        </p:nvSpPr>
        <p:spPr>
          <a:xfrm>
            <a:off x="3896462" y="1777785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Read TensorBoard Results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38E6AD4-1A27-4A97-81CC-2EEB4AD59681}"/>
              </a:ext>
            </a:extLst>
          </p:cNvPr>
          <p:cNvSpPr/>
          <p:nvPr/>
        </p:nvSpPr>
        <p:spPr>
          <a:xfrm>
            <a:off x="3896461" y="2130891"/>
            <a:ext cx="1438706" cy="83328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Develop Learning Curve Explainer algorithm to interpret TensorBoard Results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C49794F-CDE3-4865-9B39-335884930BBC}"/>
              </a:ext>
            </a:extLst>
          </p:cNvPr>
          <p:cNvSpPr/>
          <p:nvPr/>
        </p:nvSpPr>
        <p:spPr>
          <a:xfrm>
            <a:off x="3896460" y="3051810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Build the LCE Package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3E998D0-2359-48A2-B33A-7D7B2467F8B8}"/>
              </a:ext>
            </a:extLst>
          </p:cNvPr>
          <p:cNvSpPr/>
          <p:nvPr/>
        </p:nvSpPr>
        <p:spPr>
          <a:xfrm>
            <a:off x="3896460" y="3408867"/>
            <a:ext cx="1438708" cy="389703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Build a Locally executable Server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20EB76-42D7-4496-9F47-344F42A1F98F}"/>
              </a:ext>
            </a:extLst>
          </p:cNvPr>
          <p:cNvSpPr/>
          <p:nvPr/>
        </p:nvSpPr>
        <p:spPr>
          <a:xfrm>
            <a:off x="2091993" y="1291571"/>
            <a:ext cx="1432147" cy="388496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  Building Conversational AI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0AFE110-188D-43DC-A82B-5B516D5AD94C}"/>
              </a:ext>
            </a:extLst>
          </p:cNvPr>
          <p:cNvSpPr/>
          <p:nvPr/>
        </p:nvSpPr>
        <p:spPr>
          <a:xfrm>
            <a:off x="1995274" y="1370955"/>
            <a:ext cx="214529" cy="214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6019176-2057-4EAF-A3D2-734666692562}"/>
              </a:ext>
            </a:extLst>
          </p:cNvPr>
          <p:cNvSpPr/>
          <p:nvPr/>
        </p:nvSpPr>
        <p:spPr>
          <a:xfrm>
            <a:off x="5626202" y="1764156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Integrate LCE with Rasa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6ADCD22-9220-4377-AA1D-C5AE0D357B67}"/>
              </a:ext>
            </a:extLst>
          </p:cNvPr>
          <p:cNvSpPr/>
          <p:nvPr/>
        </p:nvSpPr>
        <p:spPr>
          <a:xfrm>
            <a:off x="5626201" y="2117262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Build the Frontend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F270848-1A03-447A-A6E7-D12AF1F13BDD}"/>
              </a:ext>
            </a:extLst>
          </p:cNvPr>
          <p:cNvSpPr/>
          <p:nvPr/>
        </p:nvSpPr>
        <p:spPr>
          <a:xfrm>
            <a:off x="5616019" y="2925566"/>
            <a:ext cx="1438706" cy="401130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Build Docker &amp; Docker-compose files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E851E54-051A-4CD1-AF1A-C8B6590A09D4}"/>
              </a:ext>
            </a:extLst>
          </p:cNvPr>
          <p:cNvSpPr/>
          <p:nvPr/>
        </p:nvSpPr>
        <p:spPr>
          <a:xfrm>
            <a:off x="2103837" y="3401303"/>
            <a:ext cx="1438708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Train a model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FEEA56A-0310-4A4D-B2C6-2BD70431F104}"/>
              </a:ext>
            </a:extLst>
          </p:cNvPr>
          <p:cNvSpPr/>
          <p:nvPr/>
        </p:nvSpPr>
        <p:spPr>
          <a:xfrm>
            <a:off x="2107734" y="3048197"/>
            <a:ext cx="1438708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Enable TensorBoard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67B2CDB-A897-4EC0-9387-127053A9EF3C}"/>
              </a:ext>
            </a:extLst>
          </p:cNvPr>
          <p:cNvSpPr/>
          <p:nvPr/>
        </p:nvSpPr>
        <p:spPr>
          <a:xfrm>
            <a:off x="2108489" y="3745526"/>
            <a:ext cx="1438708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Testing NLU Model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4BB533C-3420-4E2C-949F-590760C67F95}"/>
              </a:ext>
            </a:extLst>
          </p:cNvPr>
          <p:cNvSpPr/>
          <p:nvPr/>
        </p:nvSpPr>
        <p:spPr>
          <a:xfrm>
            <a:off x="5620549" y="3392272"/>
            <a:ext cx="1438708" cy="353087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Build Caddy and NGINX Servers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8425038-5C47-4C46-BB24-3E05D06C5677}"/>
              </a:ext>
            </a:extLst>
          </p:cNvPr>
          <p:cNvSpPr/>
          <p:nvPr/>
        </p:nvSpPr>
        <p:spPr>
          <a:xfrm>
            <a:off x="7366789" y="1774211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Update the GIT Repository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25C7D9D-4BB1-427D-ACE4-986BFBD5B5C6}"/>
              </a:ext>
            </a:extLst>
          </p:cNvPr>
          <p:cNvSpPr/>
          <p:nvPr/>
        </p:nvSpPr>
        <p:spPr>
          <a:xfrm>
            <a:off x="7366787" y="2127317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Set up Cloud Instance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5386F6B-4693-4753-934A-030745D18A5E}"/>
              </a:ext>
            </a:extLst>
          </p:cNvPr>
          <p:cNvSpPr/>
          <p:nvPr/>
        </p:nvSpPr>
        <p:spPr>
          <a:xfrm>
            <a:off x="7366786" y="2484355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Deploy Docker Containers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10C0CAC-509F-4608-8064-C8BF28C92DD9}"/>
              </a:ext>
            </a:extLst>
          </p:cNvPr>
          <p:cNvSpPr/>
          <p:nvPr/>
        </p:nvSpPr>
        <p:spPr>
          <a:xfrm>
            <a:off x="7366786" y="2841413"/>
            <a:ext cx="1438708" cy="552637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Test LCE and Code-less Maintenance after Deployment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3DEA7DA-0EEF-4A2B-A6A8-AA6380AB5A82}"/>
              </a:ext>
            </a:extLst>
          </p:cNvPr>
          <p:cNvSpPr/>
          <p:nvPr/>
        </p:nvSpPr>
        <p:spPr>
          <a:xfrm>
            <a:off x="5607585" y="3810936"/>
            <a:ext cx="1438708" cy="450013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Integrate component UI with the Main UI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603C095-D927-44A0-AD3F-B81A060D7D02}"/>
              </a:ext>
            </a:extLst>
          </p:cNvPr>
          <p:cNvSpPr/>
          <p:nvPr/>
        </p:nvSpPr>
        <p:spPr>
          <a:xfrm>
            <a:off x="5625445" y="2466869"/>
            <a:ext cx="1438706" cy="388496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Implement code-less Maintenance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6AD0D86-012B-079D-D820-386A18C2A561}"/>
              </a:ext>
            </a:extLst>
          </p:cNvPr>
          <p:cNvSpPr/>
          <p:nvPr/>
        </p:nvSpPr>
        <p:spPr>
          <a:xfrm>
            <a:off x="1730824" y="184025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A2CC11C-60BE-12A4-833F-1984DCD8540E}"/>
              </a:ext>
            </a:extLst>
          </p:cNvPr>
          <p:cNvSpPr/>
          <p:nvPr/>
        </p:nvSpPr>
        <p:spPr>
          <a:xfrm>
            <a:off x="1730824" y="218315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E68F54F-B3EC-B7C5-3391-6D2A54950379}"/>
              </a:ext>
            </a:extLst>
          </p:cNvPr>
          <p:cNvSpPr/>
          <p:nvPr/>
        </p:nvSpPr>
        <p:spPr>
          <a:xfrm>
            <a:off x="1730824" y="254891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FE21219-A1D1-7E8C-6282-822D6093B3C3}"/>
              </a:ext>
            </a:extLst>
          </p:cNvPr>
          <p:cNvSpPr/>
          <p:nvPr/>
        </p:nvSpPr>
        <p:spPr>
          <a:xfrm>
            <a:off x="1730824" y="290705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5D0489A-A6DC-90D9-35EE-758E7F8B179A}"/>
              </a:ext>
            </a:extLst>
          </p:cNvPr>
          <p:cNvSpPr/>
          <p:nvPr/>
        </p:nvSpPr>
        <p:spPr>
          <a:xfrm>
            <a:off x="3468184" y="184025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47EE231-8620-FF71-99B7-4BB9B1DD76C0}"/>
              </a:ext>
            </a:extLst>
          </p:cNvPr>
          <p:cNvSpPr/>
          <p:nvPr/>
        </p:nvSpPr>
        <p:spPr>
          <a:xfrm>
            <a:off x="3468184" y="218315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396C995-F23A-6764-8A92-00DB8389615A}"/>
              </a:ext>
            </a:extLst>
          </p:cNvPr>
          <p:cNvSpPr/>
          <p:nvPr/>
        </p:nvSpPr>
        <p:spPr>
          <a:xfrm>
            <a:off x="3468184" y="255653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7D3D746-4876-0398-BC17-A6DF222B20E3}"/>
              </a:ext>
            </a:extLst>
          </p:cNvPr>
          <p:cNvSpPr/>
          <p:nvPr/>
        </p:nvSpPr>
        <p:spPr>
          <a:xfrm>
            <a:off x="3468184" y="310517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2F45864-A880-8416-E6AD-FA00953B07DF}"/>
              </a:ext>
            </a:extLst>
          </p:cNvPr>
          <p:cNvSpPr/>
          <p:nvPr/>
        </p:nvSpPr>
        <p:spPr>
          <a:xfrm>
            <a:off x="3468184" y="344807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1BAE2C7-F3D0-C302-9643-045A84993398}"/>
              </a:ext>
            </a:extLst>
          </p:cNvPr>
          <p:cNvSpPr/>
          <p:nvPr/>
        </p:nvSpPr>
        <p:spPr>
          <a:xfrm>
            <a:off x="3468184" y="379097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7B4AB9-9C27-A319-A9BE-F961A0D4F2DB}"/>
              </a:ext>
            </a:extLst>
          </p:cNvPr>
          <p:cNvSpPr/>
          <p:nvPr/>
        </p:nvSpPr>
        <p:spPr>
          <a:xfrm>
            <a:off x="8717469" y="184337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8B9072-259A-4D88-4BDD-0A1A5803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7950" y="4548554"/>
            <a:ext cx="548700" cy="450166"/>
          </a:xfrm>
        </p:spPr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37</a:t>
            </a:fld>
            <a:endParaRPr lang="en-US">
              <a:latin typeface="+mn-lt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EDF6FD8-3365-9875-838D-5829C1DE852A}"/>
              </a:ext>
            </a:extLst>
          </p:cNvPr>
          <p:cNvSpPr/>
          <p:nvPr/>
        </p:nvSpPr>
        <p:spPr>
          <a:xfrm>
            <a:off x="5258606" y="184551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EBB6E1-BC97-B9AF-135C-7E6E229437EE}"/>
              </a:ext>
            </a:extLst>
          </p:cNvPr>
          <p:cNvSpPr/>
          <p:nvPr/>
        </p:nvSpPr>
        <p:spPr>
          <a:xfrm>
            <a:off x="5258606" y="2235911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D17DC25-D0CF-E877-58EB-8DB2869AD352}"/>
              </a:ext>
            </a:extLst>
          </p:cNvPr>
          <p:cNvSpPr/>
          <p:nvPr/>
        </p:nvSpPr>
        <p:spPr>
          <a:xfrm>
            <a:off x="5247099" y="3126131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2B64A6B-0CD0-AB61-456D-F1EBD65EBC6E}"/>
              </a:ext>
            </a:extLst>
          </p:cNvPr>
          <p:cNvSpPr/>
          <p:nvPr/>
        </p:nvSpPr>
        <p:spPr>
          <a:xfrm>
            <a:off x="5257991" y="350262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6AC1569-2747-8D37-5F2B-555C09B03184}"/>
              </a:ext>
            </a:extLst>
          </p:cNvPr>
          <p:cNvSpPr/>
          <p:nvPr/>
        </p:nvSpPr>
        <p:spPr>
          <a:xfrm>
            <a:off x="6984325" y="184025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4CC8D63-C3DF-5B0E-B044-1AD2BCF70697}"/>
              </a:ext>
            </a:extLst>
          </p:cNvPr>
          <p:cNvSpPr/>
          <p:nvPr/>
        </p:nvSpPr>
        <p:spPr>
          <a:xfrm>
            <a:off x="6984325" y="2177625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32865B3-3C5B-6344-CB6B-B81EAF6CCDBA}"/>
              </a:ext>
            </a:extLst>
          </p:cNvPr>
          <p:cNvSpPr/>
          <p:nvPr/>
        </p:nvSpPr>
        <p:spPr>
          <a:xfrm>
            <a:off x="6984574" y="2523509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B85663-309C-2BF3-99C6-2F23DB96F29E}"/>
              </a:ext>
            </a:extLst>
          </p:cNvPr>
          <p:cNvSpPr/>
          <p:nvPr/>
        </p:nvSpPr>
        <p:spPr>
          <a:xfrm>
            <a:off x="6979232" y="2988367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C21BED4-6886-5B9D-39FB-AB8AE7CD8DB2}"/>
              </a:ext>
            </a:extLst>
          </p:cNvPr>
          <p:cNvSpPr/>
          <p:nvPr/>
        </p:nvSpPr>
        <p:spPr>
          <a:xfrm>
            <a:off x="6984324" y="3466455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B9C29C7-E499-F98A-081F-737BCB11EADC}"/>
              </a:ext>
            </a:extLst>
          </p:cNvPr>
          <p:cNvSpPr/>
          <p:nvPr/>
        </p:nvSpPr>
        <p:spPr>
          <a:xfrm>
            <a:off x="6984323" y="390258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BE828A2-DC06-F370-3F1B-499A9EC3324E}"/>
              </a:ext>
            </a:extLst>
          </p:cNvPr>
          <p:cNvSpPr/>
          <p:nvPr/>
        </p:nvSpPr>
        <p:spPr>
          <a:xfrm>
            <a:off x="8717468" y="2911004"/>
            <a:ext cx="154349" cy="10911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D1C2B5-DA0D-97F5-3E0D-3206CA6C0FF8}"/>
              </a:ext>
            </a:extLst>
          </p:cNvPr>
          <p:cNvGrpSpPr/>
          <p:nvPr/>
        </p:nvGrpSpPr>
        <p:grpSpPr>
          <a:xfrm>
            <a:off x="266150" y="3841643"/>
            <a:ext cx="2637537" cy="626029"/>
            <a:chOff x="539925" y="5153215"/>
            <a:chExt cx="3516722" cy="834705"/>
          </a:xfrm>
        </p:grpSpPr>
        <p:sp>
          <p:nvSpPr>
            <p:cNvPr id="67" name="Rectangle: Rounded Corners 78">
              <a:extLst>
                <a:ext uri="{FF2B5EF4-FFF2-40B4-BE49-F238E27FC236}">
                  <a16:creationId xmlns:a16="http://schemas.microsoft.com/office/drawing/2014/main" id="{8E83BDEF-38A9-1705-2307-8683FA5DA215}"/>
                </a:ext>
              </a:extLst>
            </p:cNvPr>
            <p:cNvSpPr/>
            <p:nvPr/>
          </p:nvSpPr>
          <p:spPr>
            <a:xfrm>
              <a:off x="539925" y="5217186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85" name="Rectangle: Rounded Corners 79">
              <a:extLst>
                <a:ext uri="{FF2B5EF4-FFF2-40B4-BE49-F238E27FC236}">
                  <a16:creationId xmlns:a16="http://schemas.microsoft.com/office/drawing/2014/main" id="{2A6D91CD-DC55-440B-BFEC-21B6A26F1A2B}"/>
                </a:ext>
              </a:extLst>
            </p:cNvPr>
            <p:cNvSpPr/>
            <p:nvPr/>
          </p:nvSpPr>
          <p:spPr>
            <a:xfrm>
              <a:off x="539925" y="5483803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86" name="Rectangle: Rounded Corners 80">
              <a:extLst>
                <a:ext uri="{FF2B5EF4-FFF2-40B4-BE49-F238E27FC236}">
                  <a16:creationId xmlns:a16="http://schemas.microsoft.com/office/drawing/2014/main" id="{3D1E7BC1-3C40-D438-1DEB-C336B3884137}"/>
                </a:ext>
              </a:extLst>
            </p:cNvPr>
            <p:cNvSpPr/>
            <p:nvPr/>
          </p:nvSpPr>
          <p:spPr>
            <a:xfrm>
              <a:off x="539925" y="5750420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A887459-9211-8C10-9F82-66B1C0BC825F}"/>
                </a:ext>
              </a:extLst>
            </p:cNvPr>
            <p:cNvSpPr txBox="1"/>
            <p:nvPr/>
          </p:nvSpPr>
          <p:spPr>
            <a:xfrm>
              <a:off x="755053" y="5153215"/>
              <a:ext cx="3301594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Completed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C0CD68F-F443-A6C8-F8FB-032BB2735F2B}"/>
                </a:ext>
              </a:extLst>
            </p:cNvPr>
            <p:cNvSpPr txBox="1"/>
            <p:nvPr/>
          </p:nvSpPr>
          <p:spPr>
            <a:xfrm>
              <a:off x="755053" y="5413527"/>
              <a:ext cx="3301594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In-progress (90% - 100%)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E3249-9631-A418-7C44-F26992CD8C24}"/>
                </a:ext>
              </a:extLst>
            </p:cNvPr>
            <p:cNvSpPr txBox="1"/>
            <p:nvPr/>
          </p:nvSpPr>
          <p:spPr>
            <a:xfrm>
              <a:off x="755053" y="5680144"/>
              <a:ext cx="330159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Pending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7DDD4B4-D2FB-2154-E05F-DA09452A84E7}"/>
              </a:ext>
            </a:extLst>
          </p:cNvPr>
          <p:cNvSpPr/>
          <p:nvPr/>
        </p:nvSpPr>
        <p:spPr>
          <a:xfrm>
            <a:off x="8728317" y="219516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F13BF3-7405-2346-EDEE-1B972FC18802}"/>
              </a:ext>
            </a:extLst>
          </p:cNvPr>
          <p:cNvSpPr/>
          <p:nvPr/>
        </p:nvSpPr>
        <p:spPr>
          <a:xfrm>
            <a:off x="8717468" y="2546431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D46B75-3E0F-5AB6-F7DF-C592307284D7}"/>
              </a:ext>
            </a:extLst>
          </p:cNvPr>
          <p:cNvSpPr/>
          <p:nvPr/>
        </p:nvSpPr>
        <p:spPr>
          <a:xfrm>
            <a:off x="5616019" y="4339300"/>
            <a:ext cx="1438706" cy="388496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Implement </a:t>
            </a:r>
            <a:r>
              <a:rPr lang="en-US" sz="900" err="1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kolloqe</a:t>
            </a:r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 documentation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A4F3F99-12E1-FA4C-4482-FF6551F97F77}"/>
              </a:ext>
            </a:extLst>
          </p:cNvPr>
          <p:cNvSpPr/>
          <p:nvPr/>
        </p:nvSpPr>
        <p:spPr>
          <a:xfrm>
            <a:off x="6969118" y="4398665"/>
            <a:ext cx="154349" cy="10911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630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FB237A-D9C2-8FE2-3E0B-6E3E4B08A88E}"/>
              </a:ext>
            </a:extLst>
          </p:cNvPr>
          <p:cNvSpPr/>
          <p:nvPr/>
        </p:nvSpPr>
        <p:spPr>
          <a:xfrm>
            <a:off x="448489" y="1332707"/>
            <a:ext cx="8247022" cy="1945751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7869EB-5F00-2073-3483-AC391B5681F2}"/>
              </a:ext>
            </a:extLst>
          </p:cNvPr>
          <p:cNvSpPr txBox="1">
            <a:spLocks/>
          </p:cNvSpPr>
          <p:nvPr/>
        </p:nvSpPr>
        <p:spPr>
          <a:xfrm>
            <a:off x="1380128" y="441066"/>
            <a:ext cx="7213804" cy="780850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12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Technologies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1AFF55E-A47F-BAC7-3E74-CA47F7C25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5" y="577491"/>
            <a:ext cx="685800" cy="6858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AF83350-EBDF-1AE8-9766-7F158B422D35}"/>
              </a:ext>
            </a:extLst>
          </p:cNvPr>
          <p:cNvSpPr/>
          <p:nvPr/>
        </p:nvSpPr>
        <p:spPr>
          <a:xfrm>
            <a:off x="4850415" y="2218598"/>
            <a:ext cx="1335841" cy="38234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TensorBoard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0BD985-EB63-3E6A-D626-A68DBAC3E273}"/>
              </a:ext>
            </a:extLst>
          </p:cNvPr>
          <p:cNvSpPr/>
          <p:nvPr/>
        </p:nvSpPr>
        <p:spPr>
          <a:xfrm>
            <a:off x="1346774" y="2240816"/>
            <a:ext cx="1165860" cy="39034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React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150B4E-45BE-4F69-2AEB-EED3F9994649}"/>
              </a:ext>
            </a:extLst>
          </p:cNvPr>
          <p:cNvSpPr/>
          <p:nvPr/>
        </p:nvSpPr>
        <p:spPr>
          <a:xfrm>
            <a:off x="4850415" y="2728114"/>
            <a:ext cx="1335840" cy="41855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Flask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4D692C9-BAFE-C365-98CD-89AF5B7E2EDB}"/>
              </a:ext>
            </a:extLst>
          </p:cNvPr>
          <p:cNvSpPr/>
          <p:nvPr/>
        </p:nvSpPr>
        <p:spPr>
          <a:xfrm>
            <a:off x="3478816" y="2737056"/>
            <a:ext cx="1083143" cy="38234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Rasa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969206B-6CFC-2F3B-839F-F89515761A35}"/>
              </a:ext>
            </a:extLst>
          </p:cNvPr>
          <p:cNvSpPr/>
          <p:nvPr/>
        </p:nvSpPr>
        <p:spPr>
          <a:xfrm>
            <a:off x="3463352" y="2219613"/>
            <a:ext cx="1083143" cy="38234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Python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7BD2E552-911B-BACC-9A5E-243FD264D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618" y="2024506"/>
            <a:ext cx="411480" cy="41148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50AA8E43-0E57-C330-84A9-DDF768F16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04" y="2093644"/>
            <a:ext cx="411480" cy="41148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DECF30EB-75BC-0610-99D2-C33B3DCC10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82" y="2729987"/>
            <a:ext cx="411480" cy="200065"/>
          </a:xfrm>
          <a:prstGeom prst="rect">
            <a:avLst/>
          </a:prstGeom>
        </p:spPr>
      </p:pic>
      <p:pic>
        <p:nvPicPr>
          <p:cNvPr id="24" name="Picture 23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65D0E609-0CF2-90DC-3B65-C858C2C7F5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03" y="2649198"/>
            <a:ext cx="411480" cy="271732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D41AF3-EF20-8C0A-095A-A0A75A56B6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676" y="2091423"/>
            <a:ext cx="411480" cy="41148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4E1ED2C-8B66-3B88-7240-DC91D7E8360F}"/>
              </a:ext>
            </a:extLst>
          </p:cNvPr>
          <p:cNvSpPr/>
          <p:nvPr/>
        </p:nvSpPr>
        <p:spPr>
          <a:xfrm>
            <a:off x="3473105" y="1549952"/>
            <a:ext cx="2713151" cy="472097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>
                    <a:lumMod val="95000"/>
                  </a:schemeClr>
                </a:solidFill>
              </a:rPr>
              <a:t>Backend Development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D69269D-C8B1-5FD9-0C4A-E7813025361C}"/>
              </a:ext>
            </a:extLst>
          </p:cNvPr>
          <p:cNvSpPr/>
          <p:nvPr/>
        </p:nvSpPr>
        <p:spPr>
          <a:xfrm>
            <a:off x="572965" y="1549951"/>
            <a:ext cx="2713151" cy="472097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>
                    <a:lumMod val="9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Frontend Development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5995B05-3272-87C8-DD3A-A35F17B21628}"/>
              </a:ext>
            </a:extLst>
          </p:cNvPr>
          <p:cNvSpPr/>
          <p:nvPr/>
        </p:nvSpPr>
        <p:spPr>
          <a:xfrm>
            <a:off x="6371051" y="1547495"/>
            <a:ext cx="1967843" cy="472097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>
                    <a:lumMod val="95000"/>
                  </a:schemeClr>
                </a:solidFill>
              </a:rPr>
              <a:t>Project Management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82ACEFB-1782-9D20-0016-6253C980F8A9}"/>
              </a:ext>
            </a:extLst>
          </p:cNvPr>
          <p:cNvSpPr/>
          <p:nvPr/>
        </p:nvSpPr>
        <p:spPr>
          <a:xfrm>
            <a:off x="6390165" y="2216141"/>
            <a:ext cx="1165860" cy="390341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Git</a:t>
            </a:r>
          </a:p>
        </p:txBody>
      </p: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65A6773F-7BEE-007A-3596-DB18728966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55" y="2051652"/>
            <a:ext cx="411480" cy="41148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9D9A27-944F-F9D4-4E41-B9343519FF1E}"/>
              </a:ext>
            </a:extLst>
          </p:cNvPr>
          <p:cNvSpPr txBox="1"/>
          <p:nvPr/>
        </p:nvSpPr>
        <p:spPr>
          <a:xfrm>
            <a:off x="7637405" y="2236402"/>
            <a:ext cx="70148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25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GitLab</a:t>
            </a:r>
          </a:p>
          <a:p>
            <a:r>
              <a:rPr lang="en-US" sz="825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GitHub</a:t>
            </a:r>
          </a:p>
        </p:txBody>
      </p:sp>
      <p:pic>
        <p:nvPicPr>
          <p:cNvPr id="35" name="Picture 34" descr="A picture containing logo&#10;&#10;Description automatically generated">
            <a:extLst>
              <a:ext uri="{FF2B5EF4-FFF2-40B4-BE49-F238E27FC236}">
                <a16:creationId xmlns:a16="http://schemas.microsoft.com/office/drawing/2014/main" id="{0DBF12F2-F2A7-9186-FC93-712E8CEEC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62" y="2081015"/>
            <a:ext cx="293550" cy="2935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3414B-711A-99A1-71F4-359D5E92A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38</a:t>
            </a:fld>
            <a:endParaRPr lang="en-US">
              <a:latin typeface="+mn-lt"/>
            </a:endParaRPr>
          </a:p>
        </p:txBody>
      </p:sp>
      <p:pic>
        <p:nvPicPr>
          <p:cNvPr id="2" name="Picture 8" descr="Github Logo - Free social media icons">
            <a:extLst>
              <a:ext uri="{FF2B5EF4-FFF2-40B4-BE49-F238E27FC236}">
                <a16:creationId xmlns:a16="http://schemas.microsoft.com/office/drawing/2014/main" id="{4D71DD6A-7328-0258-5AB5-EED75EE4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62" y="2374565"/>
            <a:ext cx="293550" cy="29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8B3E235-E207-3B1B-D4F0-6B227D52DF24}"/>
              </a:ext>
            </a:extLst>
          </p:cNvPr>
          <p:cNvSpPr/>
          <p:nvPr/>
        </p:nvSpPr>
        <p:spPr>
          <a:xfrm>
            <a:off x="6390164" y="2718057"/>
            <a:ext cx="1967843" cy="390341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err="1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PyPi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527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1EEA83-5D94-45F8-B158-8E4B083D9DA9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834360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5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References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93A01F1-9F59-47A6-96DF-8A6F972EF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86383"/>
            <a:ext cx="685800" cy="6858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B7289D-2B32-4B72-8BF5-56B466FCF4CB}"/>
              </a:ext>
            </a:extLst>
          </p:cNvPr>
          <p:cNvSpPr/>
          <p:nvPr/>
        </p:nvSpPr>
        <p:spPr>
          <a:xfrm>
            <a:off x="581393" y="1458554"/>
            <a:ext cx="7981214" cy="934126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[1]. </a:t>
            </a:r>
            <a:r>
              <a:rPr lang="en-US" sz="1500">
                <a:solidFill>
                  <a:schemeClr val="bg1"/>
                </a:solidFill>
              </a:rPr>
              <a:t>T. Bocklisch, J. Faulkner, N. Pawlowski, en A. Nichol, “Rasa: Open source language understanding and dialogue management”, </a:t>
            </a:r>
            <a:r>
              <a:rPr lang="en-US" sz="1500" i="1">
                <a:solidFill>
                  <a:schemeClr val="bg1"/>
                </a:solidFill>
              </a:rPr>
              <a:t>arXiv preprint arXiv:1712. 05181</a:t>
            </a:r>
            <a:r>
              <a:rPr lang="en-US" sz="1500">
                <a:solidFill>
                  <a:schemeClr val="bg1"/>
                </a:solidFill>
              </a:rPr>
              <a:t>, 2017.</a:t>
            </a:r>
            <a:endParaRPr lang="en-US" sz="150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7888B63-C685-417A-BF70-B9459741BE45}"/>
              </a:ext>
            </a:extLst>
          </p:cNvPr>
          <p:cNvSpPr/>
          <p:nvPr/>
        </p:nvSpPr>
        <p:spPr>
          <a:xfrm>
            <a:off x="581393" y="2571750"/>
            <a:ext cx="7981214" cy="934125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[2]. </a:t>
            </a:r>
            <a:r>
              <a:rPr lang="en-US" sz="1500">
                <a:solidFill>
                  <a:schemeClr val="bg1"/>
                </a:solidFill>
              </a:rPr>
              <a:t>“Introduction to rasa X,” </a:t>
            </a:r>
            <a:r>
              <a:rPr lang="en-US" sz="1500" i="1">
                <a:solidFill>
                  <a:schemeClr val="bg1"/>
                </a:solidFill>
              </a:rPr>
              <a:t>Open source conversational AI</a:t>
            </a:r>
            <a:r>
              <a:rPr lang="en-US" sz="1500">
                <a:solidFill>
                  <a:schemeClr val="bg1"/>
                </a:solidFill>
              </a:rPr>
              <a:t>, 10-Dec-2021. [Online]. Available: </a:t>
            </a:r>
            <a:r>
              <a:rPr lang="en-US" sz="1500" u="sng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https://rasa.com/docs/rasa-x/</a:t>
            </a:r>
            <a:r>
              <a:rPr lang="en-US" sz="1500">
                <a:solidFill>
                  <a:schemeClr val="bg1"/>
                </a:solidFill>
              </a:rPr>
              <a:t>. [Accessed: 22-Jan-2022].</a:t>
            </a:r>
            <a:endParaRPr lang="en-US" sz="150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DA1BB-FDF7-5E43-0755-626E9106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39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7799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339;p34">
            <a:extLst>
              <a:ext uri="{FF2B5EF4-FFF2-40B4-BE49-F238E27FC236}">
                <a16:creationId xmlns:a16="http://schemas.microsoft.com/office/drawing/2014/main" id="{AEDCBA56-7268-B16B-07A2-48FFB3A842F9}"/>
              </a:ext>
            </a:extLst>
          </p:cNvPr>
          <p:cNvSpPr/>
          <p:nvPr/>
        </p:nvSpPr>
        <p:spPr>
          <a:xfrm>
            <a:off x="7319449" y="2827019"/>
            <a:ext cx="4702200" cy="5004600"/>
          </a:xfrm>
          <a:prstGeom prst="roundRect">
            <a:avLst>
              <a:gd name="adj" fmla="val 500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0" name="Google Shape;339;p34">
            <a:extLst>
              <a:ext uri="{FF2B5EF4-FFF2-40B4-BE49-F238E27FC236}">
                <a16:creationId xmlns:a16="http://schemas.microsoft.com/office/drawing/2014/main" id="{01541832-CA16-71C2-27D9-C82CABF55A57}"/>
              </a:ext>
            </a:extLst>
          </p:cNvPr>
          <p:cNvSpPr/>
          <p:nvPr/>
        </p:nvSpPr>
        <p:spPr>
          <a:xfrm>
            <a:off x="-4893953" y="-4285700"/>
            <a:ext cx="4702200" cy="5004600"/>
          </a:xfrm>
          <a:prstGeom prst="roundRect">
            <a:avLst>
              <a:gd name="adj" fmla="val 500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D898D8DD-969B-CE21-9B2B-A70E2040ED0E}"/>
              </a:ext>
            </a:extLst>
          </p:cNvPr>
          <p:cNvSpPr/>
          <p:nvPr/>
        </p:nvSpPr>
        <p:spPr>
          <a:xfrm>
            <a:off x="1600200" y="1575429"/>
            <a:ext cx="6934200" cy="3267081"/>
          </a:xfrm>
          <a:prstGeom prst="roundRect">
            <a:avLst>
              <a:gd name="adj" fmla="val 6914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DA103A88-045D-EB32-AC56-92636869840E}"/>
              </a:ext>
            </a:extLst>
          </p:cNvPr>
          <p:cNvSpPr/>
          <p:nvPr/>
        </p:nvSpPr>
        <p:spPr>
          <a:xfrm>
            <a:off x="1729955" y="2827019"/>
            <a:ext cx="6697765" cy="1910081"/>
          </a:xfrm>
          <a:prstGeom prst="roundRect">
            <a:avLst>
              <a:gd name="adj" fmla="val 9248"/>
            </a:avLst>
          </a:prstGeom>
          <a:solidFill>
            <a:srgbClr val="B9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66EC5A-685A-A99A-55DF-4B0AA785ED01}"/>
              </a:ext>
            </a:extLst>
          </p:cNvPr>
          <p:cNvCxnSpPr/>
          <p:nvPr/>
        </p:nvCxnSpPr>
        <p:spPr>
          <a:xfrm>
            <a:off x="5208549" y="2186940"/>
            <a:ext cx="1263371" cy="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7CB5D01-25A7-508A-F8CB-A77CC014DEDA}"/>
              </a:ext>
            </a:extLst>
          </p:cNvPr>
          <p:cNvCxnSpPr>
            <a:cxnSpLocks/>
          </p:cNvCxnSpPr>
          <p:nvPr/>
        </p:nvCxnSpPr>
        <p:spPr>
          <a:xfrm>
            <a:off x="2901957" y="4511238"/>
            <a:ext cx="4578889" cy="9885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0989866C-12AE-A3C2-EA62-785372E8E74E}"/>
              </a:ext>
            </a:extLst>
          </p:cNvPr>
          <p:cNvSpPr txBox="1"/>
          <p:nvPr/>
        </p:nvSpPr>
        <p:spPr>
          <a:xfrm>
            <a:off x="4683048" y="4280406"/>
            <a:ext cx="10510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900" b="1">
                <a:solidFill>
                  <a:srgbClr val="00B050"/>
                </a:solidFill>
              </a:rPr>
              <a:t>https</a:t>
            </a:r>
            <a:endParaRPr lang="en-US" sz="900" b="1">
              <a:solidFill>
                <a:srgbClr val="00B050"/>
              </a:solidFill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53DC0551-CFBD-30BF-BD13-757DDF4903DD}"/>
              </a:ext>
            </a:extLst>
          </p:cNvPr>
          <p:cNvSpPr/>
          <p:nvPr/>
        </p:nvSpPr>
        <p:spPr>
          <a:xfrm>
            <a:off x="6471920" y="1714499"/>
            <a:ext cx="1936307" cy="952497"/>
          </a:xfrm>
          <a:prstGeom prst="roundRect">
            <a:avLst>
              <a:gd name="adj" fmla="val 15067"/>
            </a:avLst>
          </a:prstGeom>
          <a:solidFill>
            <a:srgbClr val="B9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BAF4B3-C930-3A4D-364A-2F458458D904}"/>
              </a:ext>
            </a:extLst>
          </p:cNvPr>
          <p:cNvSpPr/>
          <p:nvPr/>
        </p:nvSpPr>
        <p:spPr>
          <a:xfrm>
            <a:off x="1729956" y="1714499"/>
            <a:ext cx="3478594" cy="952497"/>
          </a:xfrm>
          <a:prstGeom prst="roundRect">
            <a:avLst>
              <a:gd name="adj" fmla="val 15067"/>
            </a:avLst>
          </a:prstGeom>
          <a:solidFill>
            <a:srgbClr val="B9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1FB99E40-9A63-6084-420E-D4A36339FB30}"/>
              </a:ext>
            </a:extLst>
          </p:cNvPr>
          <p:cNvSpPr/>
          <p:nvPr/>
        </p:nvSpPr>
        <p:spPr>
          <a:xfrm>
            <a:off x="1843334" y="1827387"/>
            <a:ext cx="1058623" cy="716828"/>
          </a:xfrm>
          <a:prstGeom prst="roundRect">
            <a:avLst>
              <a:gd name="adj" fmla="val 10294"/>
            </a:avLst>
          </a:prstGeom>
          <a:solidFill>
            <a:srgbClr val="D0E0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54736B61-0C5F-BEA6-6C19-7DD2ABF58618}"/>
              </a:ext>
            </a:extLst>
          </p:cNvPr>
          <p:cNvSpPr/>
          <p:nvPr/>
        </p:nvSpPr>
        <p:spPr>
          <a:xfrm>
            <a:off x="7480846" y="2957582"/>
            <a:ext cx="818454" cy="1691984"/>
          </a:xfrm>
          <a:prstGeom prst="roundRect">
            <a:avLst>
              <a:gd name="adj" fmla="val 10294"/>
            </a:avLst>
          </a:prstGeom>
          <a:solidFill>
            <a:srgbClr val="D0E0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58595AFF-E185-319D-1D7E-8AA6A01CBD4C}"/>
              </a:ext>
            </a:extLst>
          </p:cNvPr>
          <p:cNvSpPr/>
          <p:nvPr/>
        </p:nvSpPr>
        <p:spPr>
          <a:xfrm>
            <a:off x="1849099" y="2957581"/>
            <a:ext cx="1058623" cy="1691985"/>
          </a:xfrm>
          <a:prstGeom prst="roundRect">
            <a:avLst>
              <a:gd name="adj" fmla="val 10294"/>
            </a:avLst>
          </a:prstGeom>
          <a:solidFill>
            <a:srgbClr val="D0E0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360" name="Google Shape;3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0" y="3154348"/>
            <a:ext cx="338328" cy="3383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35"/>
          <p:cNvGrpSpPr/>
          <p:nvPr/>
        </p:nvGrpSpPr>
        <p:grpSpPr>
          <a:xfrm>
            <a:off x="770217" y="1832519"/>
            <a:ext cx="449826" cy="567813"/>
            <a:chOff x="1678353" y="4353232"/>
            <a:chExt cx="599768" cy="757084"/>
          </a:xfrm>
        </p:grpSpPr>
        <p:pic>
          <p:nvPicPr>
            <p:cNvPr id="363" name="Google Shape;363;p35" descr="Ico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78353" y="4353232"/>
              <a:ext cx="599768" cy="599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35" descr="Icon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49637" y="4653116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9" name="Google Shape;369;p35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335" y="3331044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5"/>
          <p:cNvSpPr txBox="1"/>
          <p:nvPr/>
        </p:nvSpPr>
        <p:spPr>
          <a:xfrm>
            <a:off x="1740110" y="2245173"/>
            <a:ext cx="118410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Chat Widget</a:t>
            </a:r>
            <a:endParaRPr sz="1000" b="1">
              <a:solidFill>
                <a:schemeClr val="tx1"/>
              </a:solidFill>
            </a:endParaRPr>
          </a:p>
        </p:txBody>
      </p:sp>
      <p:sp>
        <p:nvSpPr>
          <p:cNvPr id="375" name="Google Shape;375;p35"/>
          <p:cNvSpPr txBox="1"/>
          <p:nvPr/>
        </p:nvSpPr>
        <p:spPr>
          <a:xfrm>
            <a:off x="358140" y="3693891"/>
            <a:ext cx="1197260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Developers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&amp; Testers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376" name="Google Shape;376;p35"/>
          <p:cNvSpPr txBox="1"/>
          <p:nvPr/>
        </p:nvSpPr>
        <p:spPr>
          <a:xfrm>
            <a:off x="520925" y="2402045"/>
            <a:ext cx="9660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End Users</a:t>
            </a:r>
            <a:endParaRPr sz="1000" b="1">
              <a:solidFill>
                <a:schemeClr val="dk1"/>
              </a:solidFill>
            </a:endParaRPr>
          </a:p>
        </p:txBody>
      </p:sp>
      <p:pic>
        <p:nvPicPr>
          <p:cNvPr id="391" name="Google Shape;391;p35" descr="A picture containing text, cloc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70896" y="3287853"/>
            <a:ext cx="449826" cy="44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5"/>
          <p:cNvSpPr txBox="1"/>
          <p:nvPr/>
        </p:nvSpPr>
        <p:spPr>
          <a:xfrm>
            <a:off x="7441961" y="3741817"/>
            <a:ext cx="9078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Trained Rasa Models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403" name="Google Shape;403;p35"/>
          <p:cNvSpPr txBox="1">
            <a:spLocks noGrp="1"/>
          </p:cNvSpPr>
          <p:nvPr>
            <p:ph type="ctrTitle"/>
          </p:nvPr>
        </p:nvSpPr>
        <p:spPr>
          <a:xfrm>
            <a:off x="477375" y="464275"/>
            <a:ext cx="29292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78909C"/>
                </a:solidFill>
              </a:rPr>
              <a:t>Sysyem</a:t>
            </a:r>
            <a:br>
              <a:rPr lang="en" sz="3000">
                <a:solidFill>
                  <a:srgbClr val="78909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3200" b="1"/>
              <a:t>Architecture</a:t>
            </a:r>
            <a:endParaRPr sz="3200"/>
          </a:p>
        </p:txBody>
      </p:sp>
      <p:pic>
        <p:nvPicPr>
          <p:cNvPr id="404" name="Google Shape;404;p35"/>
          <p:cNvPicPr preferRelativeResize="0"/>
          <p:nvPr/>
        </p:nvPicPr>
        <p:blipFill rotWithShape="1">
          <a:blip r:embed="rId7">
            <a:alphaModFix/>
          </a:blip>
          <a:srcRect l="26643"/>
          <a:stretch/>
        </p:blipFill>
        <p:spPr>
          <a:xfrm>
            <a:off x="2" y="464275"/>
            <a:ext cx="477375" cy="6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469DE452-EC33-E0EE-0029-9B6623412F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014" y="2030125"/>
            <a:ext cx="279821" cy="279821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4174231D-4B3D-7D6F-FE32-EA3BEA27F9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5952" y="1902702"/>
            <a:ext cx="342471" cy="342471"/>
          </a:xfrm>
          <a:prstGeom prst="rect">
            <a:avLst/>
          </a:prstGeom>
        </p:spPr>
      </p:pic>
      <p:sp>
        <p:nvSpPr>
          <p:cNvPr id="60" name="Google Shape;374;p35">
            <a:extLst>
              <a:ext uri="{FF2B5EF4-FFF2-40B4-BE49-F238E27FC236}">
                <a16:creationId xmlns:a16="http://schemas.microsoft.com/office/drawing/2014/main" id="{0174552A-17C5-744E-9DD4-1EF6BCE1E091}"/>
              </a:ext>
            </a:extLst>
          </p:cNvPr>
          <p:cNvSpPr txBox="1"/>
          <p:nvPr/>
        </p:nvSpPr>
        <p:spPr>
          <a:xfrm>
            <a:off x="3232287" y="2030125"/>
            <a:ext cx="197626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Code-switchable Keyboard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tx1"/>
                </a:solidFill>
              </a:rPr>
              <a:t>Rule-based keyboard interface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63" name="Picture 62" descr="Shape&#10;&#10;Description automatically generated with low confidence">
            <a:extLst>
              <a:ext uri="{FF2B5EF4-FFF2-40B4-BE49-F238E27FC236}">
                <a16:creationId xmlns:a16="http://schemas.microsoft.com/office/drawing/2014/main" id="{E0559DF8-6287-E0C1-5E4A-FF9F72D8E8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914" y="3439825"/>
            <a:ext cx="279821" cy="2798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8E33D28-F6EC-9E3B-D4FE-74190E5C12A9}"/>
              </a:ext>
            </a:extLst>
          </p:cNvPr>
          <p:cNvGrpSpPr/>
          <p:nvPr/>
        </p:nvGrpSpPr>
        <p:grpSpPr>
          <a:xfrm>
            <a:off x="1803392" y="3395378"/>
            <a:ext cx="1184100" cy="761731"/>
            <a:chOff x="2367272" y="3182018"/>
            <a:chExt cx="1184100" cy="761731"/>
          </a:xfrm>
        </p:grpSpPr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3F1AAF7-29A0-7E2C-08EC-5BDDA002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44910" y="3182018"/>
              <a:ext cx="428824" cy="428824"/>
            </a:xfrm>
            <a:prstGeom prst="rect">
              <a:avLst/>
            </a:prstGeom>
          </p:spPr>
        </p:pic>
        <p:sp>
          <p:nvSpPr>
            <p:cNvPr id="65" name="Google Shape;374;p35">
              <a:extLst>
                <a:ext uri="{FF2B5EF4-FFF2-40B4-BE49-F238E27FC236}">
                  <a16:creationId xmlns:a16="http://schemas.microsoft.com/office/drawing/2014/main" id="{2C119EF2-C921-F3FD-FD1F-53A5F081790B}"/>
                </a:ext>
              </a:extLst>
            </p:cNvPr>
            <p:cNvSpPr txBox="1"/>
            <p:nvPr/>
          </p:nvSpPr>
          <p:spPr>
            <a:xfrm>
              <a:off x="2367272" y="3566753"/>
              <a:ext cx="1184100" cy="376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chemeClr val="tx1"/>
                  </a:solidFill>
                </a:rPr>
                <a:t>Development Console</a:t>
              </a:r>
              <a:endParaRPr sz="1000" b="1">
                <a:solidFill>
                  <a:schemeClr val="tx1"/>
                </a:solidFill>
              </a:endParaRPr>
            </a:p>
          </p:txBody>
        </p:sp>
      </p:grpSp>
      <p:sp>
        <p:nvSpPr>
          <p:cNvPr id="72" name="Arrow: Pentagon 71">
            <a:extLst>
              <a:ext uri="{FF2B5EF4-FFF2-40B4-BE49-F238E27FC236}">
                <a16:creationId xmlns:a16="http://schemas.microsoft.com/office/drawing/2014/main" id="{7869F0EA-BCB6-B8BA-BDEF-E9576564A1C0}"/>
              </a:ext>
            </a:extLst>
          </p:cNvPr>
          <p:cNvSpPr/>
          <p:nvPr/>
        </p:nvSpPr>
        <p:spPr>
          <a:xfrm>
            <a:off x="3033212" y="2971889"/>
            <a:ext cx="2175337" cy="554362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000" b="1">
                <a:solidFill>
                  <a:schemeClr val="tx1"/>
                </a:solidFill>
              </a:rPr>
              <a:t>Entity Annotating</a:t>
            </a:r>
          </a:p>
          <a:p>
            <a:r>
              <a:rPr lang="en" sz="1000">
                <a:solidFill>
                  <a:schemeClr val="tx1"/>
                </a:solidFill>
              </a:rPr>
              <a:t>Reverse Stemming, N-grams, Cosine Similarity</a:t>
            </a:r>
            <a:endParaRPr lang="en-US" sz="1000"/>
          </a:p>
        </p:txBody>
      </p:sp>
      <p:sp>
        <p:nvSpPr>
          <p:cNvPr id="73" name="Arrow: Pentagon 72">
            <a:extLst>
              <a:ext uri="{FF2B5EF4-FFF2-40B4-BE49-F238E27FC236}">
                <a16:creationId xmlns:a16="http://schemas.microsoft.com/office/drawing/2014/main" id="{EAB00DBD-A86F-9954-4BD5-27F7681FCEF2}"/>
              </a:ext>
            </a:extLst>
          </p:cNvPr>
          <p:cNvSpPr/>
          <p:nvPr/>
        </p:nvSpPr>
        <p:spPr>
          <a:xfrm>
            <a:off x="5311229" y="2962128"/>
            <a:ext cx="2025669" cy="554362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000" b="1">
                <a:solidFill>
                  <a:schemeClr val="tx1"/>
                </a:solidFill>
              </a:rPr>
              <a:t>Machine Learning Pipeline Improvements</a:t>
            </a:r>
          </a:p>
          <a:p>
            <a:r>
              <a:rPr lang="en" sz="1000">
                <a:solidFill>
                  <a:schemeClr val="tx1"/>
                </a:solidFill>
              </a:rPr>
              <a:t>JS, YAML</a:t>
            </a:r>
            <a:endParaRPr lang="en-US" sz="1000"/>
          </a:p>
        </p:txBody>
      </p:sp>
      <p:sp>
        <p:nvSpPr>
          <p:cNvPr id="77" name="Arrow: Pentagon 76">
            <a:extLst>
              <a:ext uri="{FF2B5EF4-FFF2-40B4-BE49-F238E27FC236}">
                <a16:creationId xmlns:a16="http://schemas.microsoft.com/office/drawing/2014/main" id="{82E5EB47-2D29-B686-1E41-43B00B6BBE42}"/>
              </a:ext>
            </a:extLst>
          </p:cNvPr>
          <p:cNvSpPr/>
          <p:nvPr/>
        </p:nvSpPr>
        <p:spPr>
          <a:xfrm flipH="1">
            <a:off x="4527113" y="3625401"/>
            <a:ext cx="2809785" cy="615081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" sz="1000" b="1">
              <a:solidFill>
                <a:schemeClr val="tx1"/>
              </a:solidFill>
            </a:endParaRPr>
          </a:p>
          <a:p>
            <a:pPr algn="r"/>
            <a:r>
              <a:rPr lang="en" sz="1000" b="1">
                <a:solidFill>
                  <a:schemeClr val="tx1"/>
                </a:solidFill>
              </a:rPr>
              <a:t>Intent Classification Model Explanations</a:t>
            </a:r>
          </a:p>
          <a:p>
            <a:pPr algn="r"/>
            <a:r>
              <a:rPr lang="en" sz="1000">
                <a:solidFill>
                  <a:schemeClr val="tx1"/>
                </a:solidFill>
              </a:rPr>
              <a:t>DIME, Feature Importance</a:t>
            </a:r>
            <a:endParaRPr lang="en-US" sz="1000"/>
          </a:p>
          <a:p>
            <a:pPr algn="r"/>
            <a:endParaRPr lang="en-US" sz="1000"/>
          </a:p>
        </p:txBody>
      </p:sp>
      <p:sp>
        <p:nvSpPr>
          <p:cNvPr id="79" name="Arrow: Pentagon 78">
            <a:extLst>
              <a:ext uri="{FF2B5EF4-FFF2-40B4-BE49-F238E27FC236}">
                <a16:creationId xmlns:a16="http://schemas.microsoft.com/office/drawing/2014/main" id="{E8A2BCB9-3F7B-CA36-A1BB-1D2C8A2B35AC}"/>
              </a:ext>
            </a:extLst>
          </p:cNvPr>
          <p:cNvSpPr/>
          <p:nvPr/>
        </p:nvSpPr>
        <p:spPr>
          <a:xfrm flipH="1">
            <a:off x="3057821" y="3635162"/>
            <a:ext cx="1388351" cy="615081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" sz="1000" b="1">
              <a:solidFill>
                <a:schemeClr val="tx1"/>
              </a:solidFill>
            </a:endParaRPr>
          </a:p>
          <a:p>
            <a:pPr algn="r"/>
            <a:r>
              <a:rPr lang="en" sz="1000" b="1">
                <a:solidFill>
                  <a:schemeClr val="tx1"/>
                </a:solidFill>
              </a:rPr>
              <a:t>Accuracy Curves</a:t>
            </a:r>
          </a:p>
          <a:p>
            <a:pPr algn="r"/>
            <a:r>
              <a:rPr lang="en-US" sz="1000">
                <a:solidFill>
                  <a:schemeClr val="tx1"/>
                </a:solidFill>
              </a:rPr>
              <a:t>TensorBoard, JS </a:t>
            </a:r>
          </a:p>
          <a:p>
            <a:pPr algn="r"/>
            <a:endParaRPr lang="en-US" sz="1000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46BB7D0-4CDD-80CF-B63B-22A387956C14}"/>
              </a:ext>
            </a:extLst>
          </p:cNvPr>
          <p:cNvSpPr/>
          <p:nvPr/>
        </p:nvSpPr>
        <p:spPr>
          <a:xfrm>
            <a:off x="6597502" y="1849143"/>
            <a:ext cx="1692519" cy="687457"/>
          </a:xfrm>
          <a:prstGeom prst="roundRect">
            <a:avLst>
              <a:gd name="adj" fmla="val 10294"/>
            </a:avLst>
          </a:prstGeom>
          <a:solidFill>
            <a:srgbClr val="D0E0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91" name="Google Shape;391;p3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D5E28BD-977A-6FFE-7CD9-232D6E3BB7C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05093" y="1970368"/>
            <a:ext cx="449826" cy="44982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392;p35">
            <a:extLst>
              <a:ext uri="{FF2B5EF4-FFF2-40B4-BE49-F238E27FC236}">
                <a16:creationId xmlns:a16="http://schemas.microsoft.com/office/drawing/2014/main" id="{76C09C10-900E-0EC0-1FA7-E74E869259A7}"/>
              </a:ext>
            </a:extLst>
          </p:cNvPr>
          <p:cNvSpPr txBox="1"/>
          <p:nvPr/>
        </p:nvSpPr>
        <p:spPr>
          <a:xfrm>
            <a:off x="7167619" y="1990136"/>
            <a:ext cx="1074681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Deployed Rasa Model</a:t>
            </a:r>
            <a:endParaRPr sz="1000" b="1">
              <a:solidFill>
                <a:schemeClr val="dk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8C4057-612E-84D8-39D0-AC52C7946E98}"/>
              </a:ext>
            </a:extLst>
          </p:cNvPr>
          <p:cNvGrpSpPr/>
          <p:nvPr/>
        </p:nvGrpSpPr>
        <p:grpSpPr>
          <a:xfrm>
            <a:off x="7008658" y="988528"/>
            <a:ext cx="456984" cy="456984"/>
            <a:chOff x="6468442" y="791212"/>
            <a:chExt cx="654300" cy="654300"/>
          </a:xfrm>
        </p:grpSpPr>
        <p:sp>
          <p:nvSpPr>
            <p:cNvPr id="94" name="Google Shape;265;p30">
              <a:extLst>
                <a:ext uri="{FF2B5EF4-FFF2-40B4-BE49-F238E27FC236}">
                  <a16:creationId xmlns:a16="http://schemas.microsoft.com/office/drawing/2014/main" id="{1C36F7AC-F7FC-A4F7-2D21-E6DD46606AE0}"/>
                </a:ext>
              </a:extLst>
            </p:cNvPr>
            <p:cNvSpPr/>
            <p:nvPr/>
          </p:nvSpPr>
          <p:spPr>
            <a:xfrm>
              <a:off x="6468442" y="791212"/>
              <a:ext cx="654300" cy="654300"/>
            </a:xfrm>
            <a:prstGeom prst="ellipse">
              <a:avLst/>
            </a:prstGeom>
            <a:solidFill>
              <a:srgbClr val="B9C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6" name="Picture 2" descr="Rasa Bot Starter Packs">
              <a:extLst>
                <a:ext uri="{FF2B5EF4-FFF2-40B4-BE49-F238E27FC236}">
                  <a16:creationId xmlns:a16="http://schemas.microsoft.com/office/drawing/2014/main" id="{F730E597-440D-ABAD-451B-455C8808A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839" b="94355" l="5419" r="95567">
                          <a14:foregroundMark x1="6713" y1="19631" x2="7882" y2="29839"/>
                          <a14:foregroundMark x1="6450" y1="17339" x2="6682" y2="19361"/>
                          <a14:foregroundMark x1="5997" y1="17339" x2="7882" y2="61290"/>
                          <a14:foregroundMark x1="76355" y1="90726" x2="81773" y2="81048"/>
                          <a14:foregroundMark x1="80788" y1="92742" x2="82266" y2="94758"/>
                          <a14:foregroundMark x1="90374" y1="68024" x2="96059" y2="32661"/>
                          <a14:foregroundMark x1="88670" y1="78629" x2="89074" y2="76112"/>
                          <a14:foregroundMark x1="95074" y1="13306" x2="89937" y2="12405"/>
                          <a14:foregroundMark x1="57474" y1="6246" x2="60268" y2="5904"/>
                          <a14:foregroundMark x1="46891" y1="7542" x2="51203" y2="7014"/>
                          <a14:foregroundMark x1="36614" y1="8801" x2="41972" y2="8145"/>
                          <a14:foregroundMark x1="68966" y1="4839" x2="77833" y2="4839"/>
                          <a14:foregroundMark x1="20690" y1="22984" x2="21182" y2="33065"/>
                          <a14:foregroundMark x1="54680" y1="18952" x2="54187" y2="30645"/>
                          <a14:foregroundMark x1="20197" y1="47177" x2="21675" y2="56452"/>
                          <a14:foregroundMark x1="56158" y1="47984" x2="56158" y2="60484"/>
                          <a14:backgroundMark x1="31215" y1="23896" x2="32512" y2="23790"/>
                          <a14:backgroundMark x1="64972" y1="23387" x2="67980" y2="23387"/>
                          <a14:backgroundMark x1="66630" y1="53596" x2="66995" y2="53629"/>
                          <a14:backgroundMark x1="69951" y1="36694" x2="66010" y2="37500"/>
                          <a14:backgroundMark x1="87685" y1="71371" x2="89163" y2="73790"/>
                          <a14:backgroundMark x1="88177" y1="68548" x2="89655" y2="72581"/>
                          <a14:backgroundMark x1="88177" y1="74194" x2="89655" y2="75806"/>
                          <a14:backgroundMark x1="88670" y1="18145" x2="83744" y2="13306"/>
                          <a14:backgroundMark x1="81281" y1="12903" x2="64532" y2="11694"/>
                          <a14:backgroundMark x1="77833" y1="12903" x2="85222" y2="12097"/>
                          <a14:backgroundMark x1="85222" y1="12097" x2="87685" y2="11694"/>
                          <a14:backgroundMark x1="87685" y1="11694" x2="89163" y2="12903"/>
                          <a14:backgroundMark x1="47783" y1="38710" x2="47783" y2="34677"/>
                          <a14:backgroundMark x1="51232" y1="13710" x2="45320" y2="12903"/>
                          <a14:backgroundMark x1="59606" y1="12097" x2="54187" y2="11290"/>
                          <a14:backgroundMark x1="57635" y1="11290" x2="64532" y2="10887"/>
                          <a14:backgroundMark x1="61084" y1="10887" x2="55172" y2="10887"/>
                          <a14:backgroundMark x1="39409" y1="12097" x2="16749" y2="14516"/>
                          <a14:backgroundMark x1="14778" y1="12903" x2="12808" y2="12097"/>
                          <a14:backgroundMark x1="12808" y1="12097" x2="12808" y2="12097"/>
                          <a14:backgroundMark x1="12808" y1="12097" x2="12808" y2="12097"/>
                          <a14:backgroundMark x1="11823" y1="12500" x2="14286" y2="10081"/>
                          <a14:backgroundMark x1="12315" y1="12500" x2="18227" y2="12903"/>
                          <a14:backgroundMark x1="18227" y1="12903" x2="10837" y2="10484"/>
                          <a14:backgroundMark x1="11330" y1="10887" x2="11330" y2="173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079" y="923386"/>
              <a:ext cx="371026" cy="453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4613CE6-0C4C-5D65-6773-6B42CDA2E026}"/>
              </a:ext>
            </a:extLst>
          </p:cNvPr>
          <p:cNvGrpSpPr/>
          <p:nvPr/>
        </p:nvGrpSpPr>
        <p:grpSpPr>
          <a:xfrm>
            <a:off x="7586508" y="988528"/>
            <a:ext cx="456984" cy="456984"/>
            <a:chOff x="7389192" y="791212"/>
            <a:chExt cx="654300" cy="654300"/>
          </a:xfrm>
        </p:grpSpPr>
        <p:sp>
          <p:nvSpPr>
            <p:cNvPr id="95" name="Google Shape;265;p30">
              <a:extLst>
                <a:ext uri="{FF2B5EF4-FFF2-40B4-BE49-F238E27FC236}">
                  <a16:creationId xmlns:a16="http://schemas.microsoft.com/office/drawing/2014/main" id="{70665007-74FF-B5BD-8E1C-79843E5A1BF5}"/>
                </a:ext>
              </a:extLst>
            </p:cNvPr>
            <p:cNvSpPr/>
            <p:nvPr/>
          </p:nvSpPr>
          <p:spPr>
            <a:xfrm>
              <a:off x="7389192" y="791212"/>
              <a:ext cx="654300" cy="654300"/>
            </a:xfrm>
            <a:prstGeom prst="ellipse">
              <a:avLst/>
            </a:prstGeom>
            <a:solidFill>
              <a:srgbClr val="B9C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" name="Picture 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FF88BB-835B-362F-E6BD-9885FE775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65379" y="859644"/>
              <a:ext cx="501926" cy="50192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92F317-E7D3-B2B3-A219-44E97496FE7A}"/>
              </a:ext>
            </a:extLst>
          </p:cNvPr>
          <p:cNvGrpSpPr/>
          <p:nvPr/>
        </p:nvGrpSpPr>
        <p:grpSpPr>
          <a:xfrm>
            <a:off x="6425162" y="996950"/>
            <a:ext cx="456984" cy="456984"/>
            <a:chOff x="5510296" y="799634"/>
            <a:chExt cx="654300" cy="654300"/>
          </a:xfrm>
        </p:grpSpPr>
        <p:sp>
          <p:nvSpPr>
            <p:cNvPr id="93" name="Google Shape;265;p30">
              <a:extLst>
                <a:ext uri="{FF2B5EF4-FFF2-40B4-BE49-F238E27FC236}">
                  <a16:creationId xmlns:a16="http://schemas.microsoft.com/office/drawing/2014/main" id="{26AFF476-E9C3-3BE3-4A77-1F5E9E1602D9}"/>
                </a:ext>
              </a:extLst>
            </p:cNvPr>
            <p:cNvSpPr/>
            <p:nvPr/>
          </p:nvSpPr>
          <p:spPr>
            <a:xfrm>
              <a:off x="5510296" y="799634"/>
              <a:ext cx="654300" cy="654300"/>
            </a:xfrm>
            <a:prstGeom prst="ellipse">
              <a:avLst/>
            </a:prstGeom>
            <a:solidFill>
              <a:srgbClr val="B9C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A5337F1-7F1F-7312-2BCC-3EA0C7674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630719" y="903018"/>
              <a:ext cx="457200" cy="457200"/>
            </a:xfrm>
            <a:prstGeom prst="rect">
              <a:avLst/>
            </a:prstGeom>
          </p:spPr>
        </p:pic>
      </p:grpSp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A4BF3507-64C1-2F39-6695-5A85453FA9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50607" y="2120504"/>
            <a:ext cx="189442" cy="189442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9EF6F2D2-1CCA-A938-6061-20C56ECE7C8C}"/>
              </a:ext>
            </a:extLst>
          </p:cNvPr>
          <p:cNvSpPr txBox="1"/>
          <p:nvPr/>
        </p:nvSpPr>
        <p:spPr>
          <a:xfrm>
            <a:off x="5438420" y="1946223"/>
            <a:ext cx="7543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900" b="1">
                <a:solidFill>
                  <a:srgbClr val="00B050"/>
                </a:solidFill>
              </a:rPr>
              <a:t>socket io</a:t>
            </a:r>
            <a:endParaRPr lang="en-US" sz="900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900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39;p34">
            <a:extLst>
              <a:ext uri="{FF2B5EF4-FFF2-40B4-BE49-F238E27FC236}">
                <a16:creationId xmlns:a16="http://schemas.microsoft.com/office/drawing/2014/main" id="{20C3CCA0-A950-8842-2712-F98799987391}"/>
              </a:ext>
            </a:extLst>
          </p:cNvPr>
          <p:cNvSpPr/>
          <p:nvPr/>
        </p:nvSpPr>
        <p:spPr>
          <a:xfrm>
            <a:off x="0" y="591312"/>
            <a:ext cx="9144000" cy="2550678"/>
          </a:xfrm>
          <a:prstGeom prst="roundRect">
            <a:avLst>
              <a:gd name="adj" fmla="val 492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Rectangle: Rounded Corners 23">
            <a:extLst>
              <a:ext uri="{FF2B5EF4-FFF2-40B4-BE49-F238E27FC236}">
                <a16:creationId xmlns:a16="http://schemas.microsoft.com/office/drawing/2014/main" id="{0EF20C89-67D9-2ED0-F05A-266536BB7030}"/>
              </a:ext>
            </a:extLst>
          </p:cNvPr>
          <p:cNvSpPr/>
          <p:nvPr/>
        </p:nvSpPr>
        <p:spPr>
          <a:xfrm>
            <a:off x="3154681" y="3342861"/>
            <a:ext cx="3081528" cy="116664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55E186-48F3-4122-9697-EC2FE97B0D85}"/>
              </a:ext>
            </a:extLst>
          </p:cNvPr>
          <p:cNvSpPr/>
          <p:nvPr/>
        </p:nvSpPr>
        <p:spPr>
          <a:xfrm>
            <a:off x="1076633" y="896575"/>
            <a:ext cx="6983361" cy="2245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3000" b="1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SEETM: </a:t>
            </a:r>
            <a:r>
              <a:rPr lang="en-US" sz="3000" b="1">
                <a:solidFill>
                  <a:srgbClr val="00B050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Sinhala-English </a:t>
            </a:r>
          </a:p>
          <a:p>
            <a:pPr algn="ctr"/>
            <a:r>
              <a:rPr lang="en-US" sz="3000" b="1">
                <a:solidFill>
                  <a:srgbClr val="00B050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Equivalent Token Mapper </a:t>
            </a:r>
            <a:endParaRPr lang="en-US" sz="2400" b="1">
              <a:solidFill>
                <a:srgbClr val="FFFFFF"/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algn="ctr" defTabSz="685800">
              <a:buClrTx/>
              <a:defRPr/>
            </a:pPr>
            <a:r>
              <a:rPr lang="en-US" sz="1800" b="1" kern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Developing rule-based approaches to process code-mixed textural data and make word embeddings models lightweight using token mapping. </a:t>
            </a:r>
          </a:p>
        </p:txBody>
      </p:sp>
      <p:pic>
        <p:nvPicPr>
          <p:cNvPr id="3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E87BB199-C5BC-4B08-8ED9-C9177C33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135" y="3451320"/>
            <a:ext cx="950119" cy="95011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6D1089-94B9-4CBE-92E4-A59B96142CE9}"/>
              </a:ext>
            </a:extLst>
          </p:cNvPr>
          <p:cNvSpPr/>
          <p:nvPr/>
        </p:nvSpPr>
        <p:spPr>
          <a:xfrm>
            <a:off x="4223254" y="3451709"/>
            <a:ext cx="1556055" cy="94973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Jayasinghe D.T.</a:t>
            </a:r>
          </a:p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IT19075754</a:t>
            </a:r>
          </a:p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Data Science</a:t>
            </a:r>
            <a:endParaRPr lang="en-US" sz="135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B5A120-B461-E325-A187-298624619EB1}"/>
              </a:ext>
            </a:extLst>
          </p:cNvPr>
          <p:cNvSpPr/>
          <p:nvPr/>
        </p:nvSpPr>
        <p:spPr>
          <a:xfrm>
            <a:off x="6567669" y="721152"/>
            <a:ext cx="912675" cy="350846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500" b="1">
                <a:solidFill>
                  <a:schemeClr val="bg1"/>
                </a:solidFill>
                <a:latin typeface="Arial"/>
                <a:ea typeface="JetBrains Mono"/>
                <a:cs typeface="Arial"/>
              </a:rPr>
              <a:t>97.5%</a:t>
            </a:r>
          </a:p>
        </p:txBody>
      </p:sp>
    </p:spTree>
    <p:extLst>
      <p:ext uri="{BB962C8B-B14F-4D97-AF65-F5344CB8AC3E}">
        <p14:creationId xmlns:p14="http://schemas.microsoft.com/office/powerpoint/2010/main" val="3029699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A038C17-28CD-C3C2-514D-A392EAF51BF8}"/>
              </a:ext>
            </a:extLst>
          </p:cNvPr>
          <p:cNvSpPr/>
          <p:nvPr/>
        </p:nvSpPr>
        <p:spPr>
          <a:xfrm>
            <a:off x="1385600" y="2571750"/>
            <a:ext cx="1033272" cy="1024128"/>
          </a:xfrm>
          <a:prstGeom prst="ellipse">
            <a:avLst/>
          </a:prstGeom>
          <a:solidFill>
            <a:srgbClr val="78909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3200" b="1"/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D64182-2CA9-5B16-37D3-C3E8F34F1001}"/>
              </a:ext>
            </a:extLst>
          </p:cNvPr>
          <p:cNvSpPr/>
          <p:nvPr/>
        </p:nvSpPr>
        <p:spPr>
          <a:xfrm>
            <a:off x="6675698" y="2571750"/>
            <a:ext cx="1033272" cy="1024128"/>
          </a:xfrm>
          <a:prstGeom prst="ellipse">
            <a:avLst/>
          </a:prstGeom>
          <a:solidFill>
            <a:srgbClr val="78909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3200" b="1"/>
              <a:t>2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FA91C0E-E8CB-3438-EB0A-D358DBA87DFF}"/>
              </a:ext>
            </a:extLst>
          </p:cNvPr>
          <p:cNvCxnSpPr>
            <a:cxnSpLocks/>
            <a:stCxn id="12" idx="1"/>
            <a:endCxn id="2" idx="0"/>
          </p:cNvCxnSpPr>
          <p:nvPr/>
        </p:nvCxnSpPr>
        <p:spPr>
          <a:xfrm rot="10800000" flipV="1">
            <a:off x="1902237" y="1393566"/>
            <a:ext cx="1600583" cy="117818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7CFE7E81-9D63-8A63-2A71-233FCCD49676}"/>
              </a:ext>
            </a:extLst>
          </p:cNvPr>
          <p:cNvCxnSpPr>
            <a:cxnSpLocks/>
            <a:stCxn id="12" idx="3"/>
            <a:endCxn id="3" idx="0"/>
          </p:cNvCxnSpPr>
          <p:nvPr/>
        </p:nvCxnSpPr>
        <p:spPr>
          <a:xfrm>
            <a:off x="5591751" y="1393566"/>
            <a:ext cx="1600583" cy="117818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Google Shape;339;p34">
            <a:extLst>
              <a:ext uri="{FF2B5EF4-FFF2-40B4-BE49-F238E27FC236}">
                <a16:creationId xmlns:a16="http://schemas.microsoft.com/office/drawing/2014/main" id="{731A94B2-897D-B37C-3BF4-906F4410904A}"/>
              </a:ext>
            </a:extLst>
          </p:cNvPr>
          <p:cNvSpPr/>
          <p:nvPr/>
        </p:nvSpPr>
        <p:spPr>
          <a:xfrm>
            <a:off x="3502819" y="961486"/>
            <a:ext cx="2088932" cy="864160"/>
          </a:xfrm>
          <a:prstGeom prst="roundRect">
            <a:avLst>
              <a:gd name="adj" fmla="val 492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r>
              <a:rPr lang="en" sz="2400" b="1"/>
              <a:t>SEETM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4292779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D0F2AAC0-FFA3-E76F-297F-AE7FEEA0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067" y="3418274"/>
            <a:ext cx="1375945" cy="1375945"/>
          </a:xfrm>
          <a:prstGeom prst="rect">
            <a:avLst/>
          </a:prstGeom>
        </p:spPr>
      </p:pic>
      <p:pic>
        <p:nvPicPr>
          <p:cNvPr id="57" name="Graphic 56" descr="Question mark">
            <a:extLst>
              <a:ext uri="{FF2B5EF4-FFF2-40B4-BE49-F238E27FC236}">
                <a16:creationId xmlns:a16="http://schemas.microsoft.com/office/drawing/2014/main" id="{2476B48C-76C2-2718-B652-4FF2284BD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49823">
            <a:off x="813339" y="3438913"/>
            <a:ext cx="653536" cy="653536"/>
          </a:xfrm>
          <a:prstGeom prst="rect">
            <a:avLst/>
          </a:prstGeom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CC48272-15BF-58F7-260F-ADDC633CD629}"/>
              </a:ext>
            </a:extLst>
          </p:cNvPr>
          <p:cNvSpPr/>
          <p:nvPr/>
        </p:nvSpPr>
        <p:spPr>
          <a:xfrm>
            <a:off x="851963" y="1159670"/>
            <a:ext cx="7697311" cy="1978498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H</a:t>
            </a:r>
            <a:r>
              <a:rPr lang="en-LK">
                <a:solidFill>
                  <a:schemeClr val="bg1"/>
                </a:solidFill>
              </a:rPr>
              <a:t>ow can I </a:t>
            </a:r>
            <a:r>
              <a:rPr lang="en-LK" u="sng">
                <a:solidFill>
                  <a:schemeClr val="bg1"/>
                </a:solidFill>
              </a:rPr>
              <a:t>type Sinhala </a:t>
            </a:r>
            <a:r>
              <a:rPr lang="en-US" u="sng">
                <a:solidFill>
                  <a:schemeClr val="bg1"/>
                </a:solidFill>
              </a:rPr>
              <a:t>and </a:t>
            </a:r>
            <a:r>
              <a:rPr lang="en-GB" u="sng">
                <a:solidFill>
                  <a:schemeClr val="bg1"/>
                </a:solidFill>
                <a:ea typeface="+mn-lt"/>
                <a:cs typeface="+mn-lt"/>
              </a:rPr>
              <a:t>English </a:t>
            </a:r>
            <a:r>
              <a:rPr lang="en-LK">
                <a:solidFill>
                  <a:schemeClr val="bg1"/>
                </a:solidFill>
              </a:rPr>
              <a:t>words</a:t>
            </a:r>
            <a:r>
              <a:rPr lang="en-US">
                <a:solidFill>
                  <a:schemeClr val="bg1"/>
                </a:solidFill>
              </a:rPr>
              <a:t> together</a:t>
            </a:r>
            <a:r>
              <a:rPr lang="en-LK">
                <a:solidFill>
                  <a:schemeClr val="bg1"/>
                </a:solidFill>
              </a:rPr>
              <a:t>?</a:t>
            </a:r>
            <a:endParaRPr lang="en-US">
              <a:solidFill>
                <a:schemeClr val="bg1"/>
              </a:solidFill>
            </a:endParaRP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 sz="1800">
                <a:solidFill>
                  <a:schemeClr val="bg1"/>
                </a:solidFill>
              </a:rPr>
              <a:t>No Sinhala English Code-switching Typing Support in Chatbots!</a:t>
            </a:r>
            <a:endParaRPr lang="en-LK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BC972C9-D2D6-6F3F-E2FE-A56F6DD4DEBA}"/>
              </a:ext>
            </a:extLst>
          </p:cNvPr>
          <p:cNvSpPr/>
          <p:nvPr/>
        </p:nvSpPr>
        <p:spPr>
          <a:xfrm>
            <a:off x="8402789" y="70872"/>
            <a:ext cx="643378" cy="6376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3200" b="1"/>
              <a:t>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D55A6C-2F9A-4088-EAE5-58F5463795C3}"/>
              </a:ext>
            </a:extLst>
          </p:cNvPr>
          <p:cNvSpPr txBox="1">
            <a:spLocks/>
          </p:cNvSpPr>
          <p:nvPr/>
        </p:nvSpPr>
        <p:spPr>
          <a:xfrm>
            <a:off x="7194149" y="215851"/>
            <a:ext cx="1771339" cy="347726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100" b="1">
                <a:solidFill>
                  <a:srgbClr val="3A4950"/>
                </a:solidFill>
                <a:latin typeface="Arial"/>
                <a:ea typeface="JetBrains Mono" panose="02000009000000000000" pitchFamily="49" charset="0"/>
                <a:cs typeface="Arial"/>
              </a:rPr>
              <a:t>Problem: </a:t>
            </a:r>
            <a:endParaRPr lang="en-US" sz="4050" b="1">
              <a:solidFill>
                <a:srgbClr val="3A4950"/>
              </a:solidFill>
              <a:latin typeface="Arial"/>
              <a:ea typeface="JetBrains Mono" panose="02000009000000000000" pitchFamily="49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6072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1F576-B4B8-3EFA-81F5-386E3D78C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23" y="130395"/>
            <a:ext cx="1984153" cy="198415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F69867-8460-3C63-B00A-E05BBD9B8E75}"/>
              </a:ext>
            </a:extLst>
          </p:cNvPr>
          <p:cNvSpPr/>
          <p:nvPr/>
        </p:nvSpPr>
        <p:spPr>
          <a:xfrm>
            <a:off x="1411239" y="2746335"/>
            <a:ext cx="6321520" cy="952916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Solution Found !</a:t>
            </a:r>
            <a:endParaRPr lang="en-LK" sz="3200" b="1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FA0F2A-655C-7885-CAFF-35F9A6DA811C}"/>
              </a:ext>
            </a:extLst>
          </p:cNvPr>
          <p:cNvSpPr/>
          <p:nvPr/>
        </p:nvSpPr>
        <p:spPr>
          <a:xfrm>
            <a:off x="1997551" y="2903951"/>
            <a:ext cx="643378" cy="6376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3200" b="1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073F2-350A-2216-2C44-64C7CA59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959" y="33944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78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DCC40C1-9542-453A-91B1-F18D9C422725}"/>
              </a:ext>
            </a:extLst>
          </p:cNvPr>
          <p:cNvGrpSpPr/>
          <p:nvPr/>
        </p:nvGrpSpPr>
        <p:grpSpPr>
          <a:xfrm>
            <a:off x="5932966" y="506678"/>
            <a:ext cx="2679405" cy="3982734"/>
            <a:chOff x="5932966" y="506678"/>
            <a:chExt cx="2679405" cy="3982734"/>
          </a:xfrm>
        </p:grpSpPr>
        <p:sp>
          <p:nvSpPr>
            <p:cNvPr id="12" name="Rectangle: Rounded Corners 23">
              <a:extLst>
                <a:ext uri="{FF2B5EF4-FFF2-40B4-BE49-F238E27FC236}">
                  <a16:creationId xmlns:a16="http://schemas.microsoft.com/office/drawing/2014/main" id="{13A676B8-55E5-C2A6-7B82-D402EE709C16}"/>
                </a:ext>
              </a:extLst>
            </p:cNvPr>
            <p:cNvSpPr/>
            <p:nvPr/>
          </p:nvSpPr>
          <p:spPr>
            <a:xfrm>
              <a:off x="5932966" y="506678"/>
              <a:ext cx="2679405" cy="3982734"/>
            </a:xfrm>
            <a:prstGeom prst="roundRect">
              <a:avLst>
                <a:gd name="adj" fmla="val 385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glow>
                <a:schemeClr val="tx1">
                  <a:lumMod val="95000"/>
                  <a:lumOff val="5000"/>
                </a:schemeClr>
              </a:glow>
              <a:outerShdw dist="38100" sx="1000" sy="1000" algn="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5F028A-8061-6E43-A16A-56A14030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6583" y="594102"/>
              <a:ext cx="2451100" cy="3835400"/>
            </a:xfrm>
            <a:prstGeom prst="rect">
              <a:avLst/>
            </a:prstGeom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FBF223A-EF3F-44FA-9222-A062F7549D1A}"/>
              </a:ext>
            </a:extLst>
          </p:cNvPr>
          <p:cNvSpPr/>
          <p:nvPr/>
        </p:nvSpPr>
        <p:spPr>
          <a:xfrm>
            <a:off x="382973" y="1870896"/>
            <a:ext cx="4859228" cy="547558"/>
          </a:xfrm>
          <a:prstGeom prst="roundRect">
            <a:avLst>
              <a:gd name="adj" fmla="val 6402"/>
            </a:avLst>
          </a:prstGeom>
          <a:solidFill>
            <a:srgbClr val="3A4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Code-Switching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01EDB2-DF89-69F4-858E-DBF426D266FD}"/>
              </a:ext>
            </a:extLst>
          </p:cNvPr>
          <p:cNvSpPr txBox="1">
            <a:spLocks/>
          </p:cNvSpPr>
          <p:nvPr/>
        </p:nvSpPr>
        <p:spPr>
          <a:xfrm>
            <a:off x="937126" y="15233"/>
            <a:ext cx="6062103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100" b="1">
                <a:solidFill>
                  <a:srgbClr val="3A4950"/>
                </a:solidFill>
                <a:latin typeface="Arial"/>
                <a:ea typeface="JetBrains Mono" panose="02000009000000000000" pitchFamily="49" charset="0"/>
                <a:cs typeface="Arial"/>
              </a:rPr>
              <a:t>Sinhala-English code-switchable</a:t>
            </a:r>
            <a:br>
              <a:rPr lang="en-US" sz="2100" b="1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050" b="1">
                <a:solidFill>
                  <a:srgbClr val="3A4950"/>
                </a:solidFill>
                <a:latin typeface="Arial"/>
                <a:ea typeface="JetBrains Mono" panose="02000009000000000000" pitchFamily="49" charset="0"/>
                <a:cs typeface="Arial"/>
              </a:rPr>
              <a:t>Keyboard Interface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61D675-C583-6201-AD6F-DE08CC8471C4}"/>
              </a:ext>
            </a:extLst>
          </p:cNvPr>
          <p:cNvSpPr/>
          <p:nvPr/>
        </p:nvSpPr>
        <p:spPr>
          <a:xfrm>
            <a:off x="382973" y="2631297"/>
            <a:ext cx="4836742" cy="103791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800">
                <a:solidFill>
                  <a:sysClr val="windowText" lastClr="000000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Library Membership </a:t>
            </a:r>
            <a:endParaRPr lang="en-US" sz="18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si-LK" sz="1800">
                <a:solidFill>
                  <a:sysClr val="windowText" lastClr="000000"/>
                </a:solidFill>
                <a:latin typeface="Arial" panose="020B0604020202020204" pitchFamily="34" charset="0"/>
                <a:ea typeface="+mn-lt"/>
                <a:cs typeface="+mn-lt"/>
              </a:rPr>
              <a:t>එකට </a:t>
            </a:r>
            <a:r>
              <a:rPr lang="en-US" sz="1800">
                <a:solidFill>
                  <a:sysClr val="windowText" lastClr="000000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apply </a:t>
            </a:r>
            <a:endParaRPr lang="en-US" sz="18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si-LK" sz="1800">
                <a:solidFill>
                  <a:sysClr val="windowText" lastClr="000000"/>
                </a:solidFill>
                <a:latin typeface="Arial" panose="020B0604020202020204" pitchFamily="34" charset="0"/>
                <a:ea typeface="+mn-lt"/>
                <a:cs typeface="+mn-lt"/>
              </a:rPr>
              <a:t>කරන්නේ කොහොමද? </a:t>
            </a:r>
            <a:endParaRPr lang="en-US" sz="18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3E9350-654E-896E-F551-91D7FD7A3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20CF8-4965-59D0-1039-2DC70784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18" y="2893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46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1341D12-A419-4F9A-BB43-FF1E961DE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11" y="189659"/>
            <a:ext cx="685800" cy="68580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FEAE58D-4751-02F1-37CF-F6C85217D66A}"/>
              </a:ext>
            </a:extLst>
          </p:cNvPr>
          <p:cNvSpPr/>
          <p:nvPr/>
        </p:nvSpPr>
        <p:spPr>
          <a:xfrm>
            <a:off x="601123" y="1650379"/>
            <a:ext cx="7941754" cy="3031707"/>
          </a:xfrm>
          <a:prstGeom prst="roundRect">
            <a:avLst/>
          </a:prstGeom>
          <a:solidFill>
            <a:srgbClr val="DFF2ED"/>
          </a:solidFill>
          <a:ln w="127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E62935-9DC4-D24A-8CD9-3759F9DD17CB}"/>
              </a:ext>
            </a:extLst>
          </p:cNvPr>
          <p:cNvSpPr txBox="1"/>
          <p:nvPr/>
        </p:nvSpPr>
        <p:spPr>
          <a:xfrm>
            <a:off x="4642727" y="2009261"/>
            <a:ext cx="1252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Web Chat </a:t>
            </a:r>
          </a:p>
          <a:p>
            <a:r>
              <a:rPr lang="en-US" b="1">
                <a:solidFill>
                  <a:schemeClr val="tx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Component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085E2C-FF20-58DD-BCFA-93E8049F415E}"/>
              </a:ext>
            </a:extLst>
          </p:cNvPr>
          <p:cNvGrpSpPr/>
          <p:nvPr/>
        </p:nvGrpSpPr>
        <p:grpSpPr>
          <a:xfrm>
            <a:off x="1395057" y="1840150"/>
            <a:ext cx="449826" cy="567813"/>
            <a:chOff x="1678353" y="4353232"/>
            <a:chExt cx="599768" cy="757084"/>
          </a:xfrm>
        </p:grpSpPr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07BA7C94-A90C-0743-1FB3-1BCC873FB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8353" y="4353232"/>
              <a:ext cx="599768" cy="599768"/>
            </a:xfrm>
            <a:prstGeom prst="rect">
              <a:avLst/>
            </a:prstGeom>
          </p:spPr>
        </p:pic>
        <p:pic>
          <p:nvPicPr>
            <p:cNvPr id="32" name="Picture 31" descr="Icon&#10;&#10;Description automatically generated">
              <a:extLst>
                <a:ext uri="{FF2B5EF4-FFF2-40B4-BE49-F238E27FC236}">
                  <a16:creationId xmlns:a16="http://schemas.microsoft.com/office/drawing/2014/main" id="{D090485E-F2AC-98CE-82FC-CCD284B1F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637" y="4653116"/>
              <a:ext cx="457200" cy="4572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8E7107-E0C7-A923-2B74-84F57389F183}"/>
              </a:ext>
            </a:extLst>
          </p:cNvPr>
          <p:cNvGrpSpPr/>
          <p:nvPr/>
        </p:nvGrpSpPr>
        <p:grpSpPr>
          <a:xfrm>
            <a:off x="2628584" y="1753503"/>
            <a:ext cx="770794" cy="623120"/>
            <a:chOff x="2703618" y="4658032"/>
            <a:chExt cx="1027724" cy="830826"/>
          </a:xfrm>
        </p:grpSpPr>
        <p:pic>
          <p:nvPicPr>
            <p:cNvPr id="35" name="Picture 34" descr="A picture containing text, clock, monitor, gauge&#10;&#10;Description automatically generated">
              <a:extLst>
                <a:ext uri="{FF2B5EF4-FFF2-40B4-BE49-F238E27FC236}">
                  <a16:creationId xmlns:a16="http://schemas.microsoft.com/office/drawing/2014/main" id="{4806CD47-78EF-6BF6-92A2-3B3FEBB5D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4658032"/>
              <a:ext cx="530942" cy="530942"/>
            </a:xfrm>
            <a:prstGeom prst="rect">
              <a:avLst/>
            </a:prstGeom>
          </p:spPr>
        </p:pic>
        <p:pic>
          <p:nvPicPr>
            <p:cNvPr id="36" name="Picture 35" descr="A picture containing text, light&#10;&#10;Description automatically generated">
              <a:extLst>
                <a:ext uri="{FF2B5EF4-FFF2-40B4-BE49-F238E27FC236}">
                  <a16:creationId xmlns:a16="http://schemas.microsoft.com/office/drawing/2014/main" id="{10C9703C-5CA4-5F0D-A4AE-CF97624BF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3618" y="4889090"/>
              <a:ext cx="599768" cy="599768"/>
            </a:xfrm>
            <a:prstGeom prst="rect">
              <a:avLst/>
            </a:prstGeom>
          </p:spPr>
        </p:pic>
      </p:grp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9B84F7E4-63D1-4B6F-0CD1-19AA40667E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45" y="2028192"/>
            <a:ext cx="247036" cy="24703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508CA02-80C0-3E5E-6424-936DE60FDE6D}"/>
              </a:ext>
            </a:extLst>
          </p:cNvPr>
          <p:cNvSpPr txBox="1"/>
          <p:nvPr/>
        </p:nvSpPr>
        <p:spPr>
          <a:xfrm>
            <a:off x="2277924" y="2415335"/>
            <a:ext cx="16300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Conversational AI User Interface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7775C0-FB3A-AABF-1590-E8E100C44884}"/>
              </a:ext>
            </a:extLst>
          </p:cNvPr>
          <p:cNvSpPr txBox="1"/>
          <p:nvPr/>
        </p:nvSpPr>
        <p:spPr>
          <a:xfrm>
            <a:off x="955052" y="2464373"/>
            <a:ext cx="1329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Users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BA7C79D7-6F67-B0E9-525A-EE47B0399A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442" y="2028192"/>
            <a:ext cx="247036" cy="24703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19F6580-D7B0-F892-344E-018807D6F54C}"/>
              </a:ext>
            </a:extLst>
          </p:cNvPr>
          <p:cNvSpPr txBox="1"/>
          <p:nvPr/>
        </p:nvSpPr>
        <p:spPr>
          <a:xfrm>
            <a:off x="6511585" y="1984417"/>
            <a:ext cx="19758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Sinhala-English Keyboard Interface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9F291863-53E7-F66E-A0E9-CBF135E068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72" y="2013315"/>
            <a:ext cx="247036" cy="247036"/>
          </a:xfrm>
          <a:prstGeom prst="rect">
            <a:avLst/>
          </a:prstGeom>
        </p:spPr>
      </p:pic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F7703FB-4A8D-3D78-CFE1-B7EFEDC335CB}"/>
              </a:ext>
            </a:extLst>
          </p:cNvPr>
          <p:cNvCxnSpPr>
            <a:cxnSpLocks/>
            <a:stCxn id="47" idx="1"/>
            <a:endCxn id="26" idx="2"/>
          </p:cNvCxnSpPr>
          <p:nvPr/>
        </p:nvCxnSpPr>
        <p:spPr>
          <a:xfrm rot="10800000">
            <a:off x="5268877" y="2532481"/>
            <a:ext cx="1452856" cy="1686406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CB5C2D4-D6F7-C19F-A3EC-5B95BF9BD55F}"/>
              </a:ext>
            </a:extLst>
          </p:cNvPr>
          <p:cNvSpPr txBox="1"/>
          <p:nvPr/>
        </p:nvSpPr>
        <p:spPr>
          <a:xfrm>
            <a:off x="6693809" y="2733670"/>
            <a:ext cx="1633721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Get Data on Key Press/ Key Up/ Key Down Events</a:t>
            </a: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AFAA9E-7F88-8FDA-CCCE-AD4990FC6CB8}"/>
              </a:ext>
            </a:extLst>
          </p:cNvPr>
          <p:cNvSpPr txBox="1"/>
          <p:nvPr/>
        </p:nvSpPr>
        <p:spPr>
          <a:xfrm>
            <a:off x="6700151" y="3571691"/>
            <a:ext cx="1633721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Apply Rules in order</a:t>
            </a: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8EE3CB-984E-67A5-F711-D76F7A459E25}"/>
              </a:ext>
            </a:extLst>
          </p:cNvPr>
          <p:cNvSpPr txBox="1"/>
          <p:nvPr/>
        </p:nvSpPr>
        <p:spPr>
          <a:xfrm>
            <a:off x="6721733" y="3988054"/>
            <a:ext cx="1583294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Return the converted Text</a:t>
            </a: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231B67B2-E726-61B2-D7F2-10FE8F188E72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>
          <a:xfrm rot="16200000" flipH="1">
            <a:off x="7392078" y="2615077"/>
            <a:ext cx="226033" cy="11151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47">
            <a:extLst>
              <a:ext uri="{FF2B5EF4-FFF2-40B4-BE49-F238E27FC236}">
                <a16:creationId xmlns:a16="http://schemas.microsoft.com/office/drawing/2014/main" id="{326201F5-F100-F187-2F27-00D9B09CB109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rot="16200000" flipH="1">
            <a:off x="7417996" y="3472675"/>
            <a:ext cx="191690" cy="6342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47">
            <a:extLst>
              <a:ext uri="{FF2B5EF4-FFF2-40B4-BE49-F238E27FC236}">
                <a16:creationId xmlns:a16="http://schemas.microsoft.com/office/drawing/2014/main" id="{938AB950-0773-35F2-7AC2-7BB41563F1FA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 rot="5400000">
            <a:off x="7445514" y="3916556"/>
            <a:ext cx="139364" cy="3632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FE7B6-6F05-B01E-9961-C8B072B2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45</a:t>
            </a:fld>
            <a:endParaRPr lang="en-US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C354C6-8538-B6C4-BD68-E2A90699E451}"/>
              </a:ext>
            </a:extLst>
          </p:cNvPr>
          <p:cNvSpPr txBox="1">
            <a:spLocks/>
          </p:cNvSpPr>
          <p:nvPr/>
        </p:nvSpPr>
        <p:spPr>
          <a:xfrm>
            <a:off x="1143324" y="226225"/>
            <a:ext cx="5090208" cy="72695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rgbClr val="3A4950"/>
                </a:solidFill>
                <a:latin typeface="+mn-lt"/>
              </a:rPr>
              <a:t>Research</a:t>
            </a:r>
            <a:br>
              <a:rPr lang="en-US" sz="45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400" b="1">
                <a:solidFill>
                  <a:srgbClr val="3A4950"/>
                </a:solidFill>
                <a:latin typeface="+mn-lt"/>
              </a:rPr>
              <a:t>Flow</a:t>
            </a:r>
            <a:endParaRPr lang="en-US" sz="2100" b="1">
              <a:solidFill>
                <a:srgbClr val="3A4950"/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1" name="Google Shape;265;p30">
            <a:extLst>
              <a:ext uri="{FF2B5EF4-FFF2-40B4-BE49-F238E27FC236}">
                <a16:creationId xmlns:a16="http://schemas.microsoft.com/office/drawing/2014/main" id="{22DDE4A7-1736-4DD3-94B2-B330FEABE83A}"/>
              </a:ext>
            </a:extLst>
          </p:cNvPr>
          <p:cNvSpPr/>
          <p:nvPr/>
        </p:nvSpPr>
        <p:spPr>
          <a:xfrm>
            <a:off x="7282177" y="1092801"/>
            <a:ext cx="456984" cy="456984"/>
          </a:xfrm>
          <a:prstGeom prst="ellipse">
            <a:avLst/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DCAF992B-86E0-2949-0226-0F0EBCF5F2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3070" y="1876387"/>
            <a:ext cx="609600" cy="609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014BAF1-387B-64D2-27B1-08C574700C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3126" y="1997220"/>
            <a:ext cx="478586" cy="478586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23C0C4A3-EED1-146B-5C83-8BA4A13593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2683" y="1131560"/>
            <a:ext cx="355972" cy="35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49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C366086C-1238-6213-F598-28C972A63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396126"/>
              </p:ext>
            </p:extLst>
          </p:nvPr>
        </p:nvGraphicFramePr>
        <p:xfrm>
          <a:off x="416120" y="1175406"/>
          <a:ext cx="8311761" cy="25757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54620">
                  <a:extLst>
                    <a:ext uri="{9D8B030D-6E8A-4147-A177-3AD203B41FA5}">
                      <a16:colId xmlns:a16="http://schemas.microsoft.com/office/drawing/2014/main" val="3371337416"/>
                    </a:ext>
                  </a:extLst>
                </a:gridCol>
                <a:gridCol w="3184467">
                  <a:extLst>
                    <a:ext uri="{9D8B030D-6E8A-4147-A177-3AD203B41FA5}">
                      <a16:colId xmlns:a16="http://schemas.microsoft.com/office/drawing/2014/main" val="1821910633"/>
                    </a:ext>
                  </a:extLst>
                </a:gridCol>
                <a:gridCol w="2972674">
                  <a:extLst>
                    <a:ext uri="{9D8B030D-6E8A-4147-A177-3AD203B41FA5}">
                      <a16:colId xmlns:a16="http://schemas.microsoft.com/office/drawing/2014/main" val="1905702302"/>
                    </a:ext>
                  </a:extLst>
                </a:gridCol>
              </a:tblGrid>
              <a:tr h="373520">
                <a:tc>
                  <a:txBody>
                    <a:bodyPr/>
                    <a:lstStyle/>
                    <a:p>
                      <a:pPr algn="ctr"/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Keyboard Name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Default (Misleading character Map)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Changes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8872493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r>
                        <a:rPr lang="en-GB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</a:rPr>
                        <a:t>Helakuru Keyboard (</a:t>
                      </a:r>
                      <a:r>
                        <a:rPr lang="si-LK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</a:rPr>
                        <a:t>හෙළකුරු</a:t>
                      </a:r>
                      <a:r>
                        <a:rPr lang="en-GB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</a:rPr>
                        <a:t>)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Backspace + a </a:t>
                      </a: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ා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sym typeface="Wingdings" pitchFamily="2" charset="2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c  </a:t>
                      </a:r>
                      <a:r>
                        <a:rPr lang="en-US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ක</a:t>
                      </a:r>
                      <a:r>
                        <a:rPr lang="en-US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්</a:t>
                      </a:r>
                      <a:endParaRPr lang="en-US" sz="1400" b="0" i="0" u="none" strike="noStrike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Arial"/>
                        <a:sym typeface="Wingdings" pitchFamily="2" charset="2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sym typeface="Wingdings" pitchFamily="2" charset="2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u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ෞ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 (when re-enter)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sym typeface="Wingdings" pitchFamily="2" charset="2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ou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ඖ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Q/q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ද්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sym typeface="Wingdings" pitchFamily="2" charset="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Backspace + a </a:t>
                      </a: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</a:t>
                      </a: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අ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en-LK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c </a:t>
                      </a: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ච්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sym typeface="Wingdings" pitchFamily="2" charset="2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u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උ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 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au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ඖ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LK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Q/q </a:t>
                      </a: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 </a:t>
                      </a: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 (Shortcut)</a:t>
                      </a: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 (dh </a:t>
                      </a: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</a:t>
                      </a: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ද්</a:t>
                      </a: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223380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57C4AD5-E312-0F35-39F5-58C69A824160}"/>
              </a:ext>
            </a:extLst>
          </p:cNvPr>
          <p:cNvSpPr txBox="1">
            <a:spLocks/>
          </p:cNvSpPr>
          <p:nvPr/>
        </p:nvSpPr>
        <p:spPr>
          <a:xfrm>
            <a:off x="1050433" y="103629"/>
            <a:ext cx="4531832" cy="95764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>
                <a:solidFill>
                  <a:srgbClr val="3A4950"/>
                </a:solidFill>
                <a:latin typeface="+mn-lt"/>
              </a:rPr>
              <a:t>Keyboards  </a:t>
            </a:r>
          </a:p>
          <a:p>
            <a:r>
              <a:rPr lang="en-US" sz="3225" b="1">
                <a:solidFill>
                  <a:srgbClr val="3A4950"/>
                </a:solidFill>
                <a:latin typeface="+mn-lt"/>
              </a:rPr>
              <a:t>Comparison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CA2603F-DA4D-BEC2-3AF1-BC4385BD3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94" y="129797"/>
            <a:ext cx="605054" cy="6050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459F4-4B8C-E284-5056-6ABE73E5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46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8841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139D27C-99DD-062F-43B3-7D116431F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16887"/>
              </p:ext>
            </p:extLst>
          </p:nvPr>
        </p:nvGraphicFramePr>
        <p:xfrm>
          <a:off x="416120" y="1177766"/>
          <a:ext cx="8311761" cy="34291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54620">
                  <a:extLst>
                    <a:ext uri="{9D8B030D-6E8A-4147-A177-3AD203B41FA5}">
                      <a16:colId xmlns:a16="http://schemas.microsoft.com/office/drawing/2014/main" val="3371337416"/>
                    </a:ext>
                  </a:extLst>
                </a:gridCol>
                <a:gridCol w="3184467">
                  <a:extLst>
                    <a:ext uri="{9D8B030D-6E8A-4147-A177-3AD203B41FA5}">
                      <a16:colId xmlns:a16="http://schemas.microsoft.com/office/drawing/2014/main" val="1821910633"/>
                    </a:ext>
                  </a:extLst>
                </a:gridCol>
                <a:gridCol w="2972674">
                  <a:extLst>
                    <a:ext uri="{9D8B030D-6E8A-4147-A177-3AD203B41FA5}">
                      <a16:colId xmlns:a16="http://schemas.microsoft.com/office/drawing/2014/main" val="1905702302"/>
                    </a:ext>
                  </a:extLst>
                </a:gridCol>
              </a:tblGrid>
              <a:tr h="373520">
                <a:tc>
                  <a:txBody>
                    <a:bodyPr/>
                    <a:lstStyle/>
                    <a:p>
                      <a:pPr algn="ctr"/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Keyboard Name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Default </a:t>
                      </a: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(Misleading character Map)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Changes</a:t>
                      </a:r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88724935"/>
                  </a:ext>
                </a:extLst>
              </a:tr>
              <a:tr h="2308860">
                <a:tc>
                  <a:txBody>
                    <a:bodyPr/>
                    <a:lstStyle/>
                    <a:p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UCSC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Unicode Real-Time Font Converter 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c  c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q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ඣ්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Q  Q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U  U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V  V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E  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F  F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H  H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M 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O  O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S  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W  W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x, X  x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z 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c </a:t>
                      </a: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ච්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Q/q </a:t>
                      </a: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 </a:t>
                      </a: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(Shortcut)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U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උ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V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ව්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E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ඓ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F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ෆ්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H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ඃ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M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ම්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O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ඖ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S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ස්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X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ඞ්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x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ං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W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ව්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z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ර්‍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6560612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7200BDB-BE4F-FFEA-3A26-29A7E2F8933E}"/>
              </a:ext>
            </a:extLst>
          </p:cNvPr>
          <p:cNvSpPr txBox="1">
            <a:spLocks/>
          </p:cNvSpPr>
          <p:nvPr/>
        </p:nvSpPr>
        <p:spPr>
          <a:xfrm>
            <a:off x="1050433" y="103629"/>
            <a:ext cx="4531832" cy="865195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>
                <a:solidFill>
                  <a:srgbClr val="3A4950"/>
                </a:solidFill>
                <a:latin typeface="+mn-lt"/>
              </a:rPr>
              <a:t>Keyboards  </a:t>
            </a:r>
          </a:p>
          <a:p>
            <a:r>
              <a:rPr lang="en-US" sz="3225" b="1">
                <a:solidFill>
                  <a:srgbClr val="3A4950"/>
                </a:solidFill>
                <a:latin typeface="+mn-lt"/>
              </a:rPr>
              <a:t>Comparison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D46861B-1370-E2E2-9B7D-F08AACFF4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94" y="129797"/>
            <a:ext cx="605054" cy="60505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AEBC3-8750-630B-931B-211B784C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47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918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87E7450-F516-1E76-6AB0-6C09AA713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2" y="267744"/>
            <a:ext cx="610057" cy="61005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E3829-9454-BCBC-3106-FCEAFCAD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48</a:t>
            </a:fld>
            <a:endParaRPr lang="en-US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50D45C-316A-B62E-CEF1-1AB9D5483618}"/>
              </a:ext>
            </a:extLst>
          </p:cNvPr>
          <p:cNvSpPr txBox="1">
            <a:spLocks/>
          </p:cNvSpPr>
          <p:nvPr/>
        </p:nvSpPr>
        <p:spPr>
          <a:xfrm>
            <a:off x="834031" y="162869"/>
            <a:ext cx="4206307" cy="863012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25" b="1" kern="1200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Keyboard Interface</a:t>
            </a:r>
            <a:br>
              <a:rPr lang="en-US" sz="36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000" b="1" kern="1200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Ruleset</a:t>
            </a:r>
            <a:endParaRPr lang="en-US" sz="3900" b="1">
              <a:solidFill>
                <a:srgbClr val="3A4950"/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E6FE687-3021-AAF9-0E8A-B7C075865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24" y="1249522"/>
            <a:ext cx="4024283" cy="307789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4E6B6F7-B457-A623-808B-EDBF0E9D48DD}"/>
              </a:ext>
            </a:extLst>
          </p:cNvPr>
          <p:cNvGrpSpPr/>
          <p:nvPr/>
        </p:nvGrpSpPr>
        <p:grpSpPr>
          <a:xfrm>
            <a:off x="4917684" y="1249522"/>
            <a:ext cx="3926230" cy="3042924"/>
            <a:chOff x="365355" y="1267777"/>
            <a:chExt cx="3926230" cy="3042924"/>
          </a:xfrm>
        </p:grpSpPr>
        <p:sp>
          <p:nvSpPr>
            <p:cNvPr id="7" name="Rectangle: Rounded Corners 23">
              <a:extLst>
                <a:ext uri="{FF2B5EF4-FFF2-40B4-BE49-F238E27FC236}">
                  <a16:creationId xmlns:a16="http://schemas.microsoft.com/office/drawing/2014/main" id="{2E59F09C-C4BC-26DE-C9E2-598CDE95AE5D}"/>
                </a:ext>
              </a:extLst>
            </p:cNvPr>
            <p:cNvSpPr/>
            <p:nvPr/>
          </p:nvSpPr>
          <p:spPr>
            <a:xfrm>
              <a:off x="365355" y="1267777"/>
              <a:ext cx="3926230" cy="3042924"/>
            </a:xfrm>
            <a:prstGeom prst="roundRect">
              <a:avLst>
                <a:gd name="adj" fmla="val 3852"/>
              </a:avLst>
            </a:prstGeom>
            <a:solidFill>
              <a:srgbClr val="383838"/>
            </a:solidFill>
            <a:ln>
              <a:noFill/>
            </a:ln>
            <a:effectLst>
              <a:glow>
                <a:schemeClr val="tx1">
                  <a:lumMod val="95000"/>
                  <a:lumOff val="5000"/>
                </a:schemeClr>
              </a:glow>
              <a:outerShdw dist="38100" sx="1000" sy="1000" algn="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pic>
          <p:nvPicPr>
            <p:cNvPr id="9" name="Picture 10" descr="Text&#10;&#10;Description automatically generated">
              <a:extLst>
                <a:ext uri="{FF2B5EF4-FFF2-40B4-BE49-F238E27FC236}">
                  <a16:creationId xmlns:a16="http://schemas.microsoft.com/office/drawing/2014/main" id="{C3FA7458-C1CA-5E0B-6516-8D6366575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20" r="-198" b="-255"/>
            <a:stretch/>
          </p:blipFill>
          <p:spPr>
            <a:xfrm>
              <a:off x="645088" y="1457054"/>
              <a:ext cx="3290259" cy="2531217"/>
            </a:xfrm>
            <a:prstGeom prst="rect">
              <a:avLst/>
            </a:prstGeom>
          </p:spPr>
        </p:pic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5646E9-E05D-7D11-EE51-D6B3CDD79D4A}"/>
              </a:ext>
            </a:extLst>
          </p:cNvPr>
          <p:cNvSpPr/>
          <p:nvPr/>
        </p:nvSpPr>
        <p:spPr>
          <a:xfrm>
            <a:off x="7473323" y="3824860"/>
            <a:ext cx="1145333" cy="290312"/>
          </a:xfrm>
          <a:prstGeom prst="roundRect">
            <a:avLst>
              <a:gd name="adj" fmla="val 6402"/>
            </a:avLst>
          </a:prstGeom>
          <a:solidFill>
            <a:srgbClr val="D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i-LK" sz="1350">
                <a:solidFill>
                  <a:srgbClr val="000000"/>
                </a:solidFill>
                <a:cs typeface="Iskoola Pota"/>
              </a:rPr>
              <a:t>ආක්‍රමණය</a:t>
            </a:r>
          </a:p>
        </p:txBody>
      </p:sp>
      <p:pic>
        <p:nvPicPr>
          <p:cNvPr id="11" name="Picture 2" descr="Icon&#10;&#10;Description automatically generated">
            <a:extLst>
              <a:ext uri="{FF2B5EF4-FFF2-40B4-BE49-F238E27FC236}">
                <a16:creationId xmlns:a16="http://schemas.microsoft.com/office/drawing/2014/main" id="{FE14F6AC-0033-5FA0-5C6F-F44F1CDE6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156" y="324628"/>
            <a:ext cx="685800" cy="685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93BDAB3-36E8-B3DC-83A4-E7CF6A9AE9CB}"/>
              </a:ext>
            </a:extLst>
          </p:cNvPr>
          <p:cNvSpPr txBox="1">
            <a:spLocks/>
          </p:cNvSpPr>
          <p:nvPr/>
        </p:nvSpPr>
        <p:spPr>
          <a:xfrm>
            <a:off x="5466991" y="209236"/>
            <a:ext cx="4206307" cy="863012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25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Rule</a:t>
            </a:r>
            <a:br>
              <a:rPr lang="en-US" sz="36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0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Activation</a:t>
            </a:r>
            <a:endParaRPr lang="en-US" sz="3900" b="1">
              <a:solidFill>
                <a:srgbClr val="3A4950"/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322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09A8C3B-D2C4-8322-4D84-564340311699}"/>
              </a:ext>
            </a:extLst>
          </p:cNvPr>
          <p:cNvSpPr/>
          <p:nvPr/>
        </p:nvSpPr>
        <p:spPr>
          <a:xfrm>
            <a:off x="6722779" y="174207"/>
            <a:ext cx="2038087" cy="562187"/>
          </a:xfrm>
          <a:prstGeom prst="roundRect">
            <a:avLst>
              <a:gd name="adj" fmla="val 640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+mn-lt"/>
                <a:cs typeface="+mn-lt"/>
              </a:rPr>
              <a:t>Keyboard works on chatbot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32E7-8FE9-8B73-0D65-9205910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49</a:t>
            </a:fld>
            <a:endParaRPr lang="en-US">
              <a:latin typeface="+mn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D8B1EE-8E58-DC8D-99A5-18F41553E786}"/>
              </a:ext>
            </a:extLst>
          </p:cNvPr>
          <p:cNvSpPr txBox="1">
            <a:spLocks/>
          </p:cNvSpPr>
          <p:nvPr/>
        </p:nvSpPr>
        <p:spPr>
          <a:xfrm>
            <a:off x="193302" y="45061"/>
            <a:ext cx="4206307" cy="863012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25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React based</a:t>
            </a:r>
            <a:br>
              <a:rPr lang="en-US" sz="36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0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Keyboard Interface</a:t>
            </a:r>
            <a:endParaRPr lang="en-US" sz="3900" b="1">
              <a:solidFill>
                <a:srgbClr val="3A4950"/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8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2F7FB3-E6DA-5BDE-D61C-EF1923301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14" y="846223"/>
            <a:ext cx="2345084" cy="3986784"/>
          </a:xfrm>
          <a:prstGeom prst="rect">
            <a:avLst/>
          </a:prstGeom>
        </p:spPr>
      </p:pic>
      <p:pic>
        <p:nvPicPr>
          <p:cNvPr id="13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B270E617-FB48-31EF-B780-9DAFFEC497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814"/>
          <a:stretch/>
        </p:blipFill>
        <p:spPr>
          <a:xfrm>
            <a:off x="-96597" y="911871"/>
            <a:ext cx="3041020" cy="385548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EC63FDA-BD76-0777-14E4-5119B4EAF47A}"/>
              </a:ext>
            </a:extLst>
          </p:cNvPr>
          <p:cNvGrpSpPr/>
          <p:nvPr/>
        </p:nvGrpSpPr>
        <p:grpSpPr>
          <a:xfrm>
            <a:off x="3545867" y="846223"/>
            <a:ext cx="2287281" cy="3515523"/>
            <a:chOff x="5932966" y="506678"/>
            <a:chExt cx="2679405" cy="3982734"/>
          </a:xfrm>
        </p:grpSpPr>
        <p:sp>
          <p:nvSpPr>
            <p:cNvPr id="3" name="Rectangle: Rounded Corners 23">
              <a:extLst>
                <a:ext uri="{FF2B5EF4-FFF2-40B4-BE49-F238E27FC236}">
                  <a16:creationId xmlns:a16="http://schemas.microsoft.com/office/drawing/2014/main" id="{4A969D6A-F0CD-E239-32DB-13B6F7EEDEA7}"/>
                </a:ext>
              </a:extLst>
            </p:cNvPr>
            <p:cNvSpPr/>
            <p:nvPr/>
          </p:nvSpPr>
          <p:spPr>
            <a:xfrm>
              <a:off x="5932966" y="506678"/>
              <a:ext cx="2679405" cy="3982734"/>
            </a:xfrm>
            <a:prstGeom prst="roundRect">
              <a:avLst>
                <a:gd name="adj" fmla="val 385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glow>
                <a:schemeClr val="tx1">
                  <a:lumMod val="95000"/>
                  <a:lumOff val="5000"/>
                </a:schemeClr>
              </a:glow>
              <a:outerShdw dist="38100" sx="1000" sy="1000" algn="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1C7D07-58A5-8C76-B8BF-5920F430E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6583" y="594102"/>
              <a:ext cx="2451100" cy="383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3682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9;p34">
            <a:extLst>
              <a:ext uri="{FF2B5EF4-FFF2-40B4-BE49-F238E27FC236}">
                <a16:creationId xmlns:a16="http://schemas.microsoft.com/office/drawing/2014/main" id="{17098882-5080-F8DC-87F2-83019074A478}"/>
              </a:ext>
            </a:extLst>
          </p:cNvPr>
          <p:cNvSpPr/>
          <p:nvPr/>
        </p:nvSpPr>
        <p:spPr>
          <a:xfrm>
            <a:off x="0" y="557940"/>
            <a:ext cx="9144000" cy="2446286"/>
          </a:xfrm>
          <a:prstGeom prst="roundRect">
            <a:avLst>
              <a:gd name="adj" fmla="val 492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Rectangle: Rounded Corners 23">
            <a:extLst>
              <a:ext uri="{FF2B5EF4-FFF2-40B4-BE49-F238E27FC236}">
                <a16:creationId xmlns:a16="http://schemas.microsoft.com/office/drawing/2014/main" id="{BA4A68C1-5AD6-5E95-8258-C37FF8156623}"/>
              </a:ext>
            </a:extLst>
          </p:cNvPr>
          <p:cNvSpPr/>
          <p:nvPr/>
        </p:nvSpPr>
        <p:spPr>
          <a:xfrm>
            <a:off x="2953513" y="3342861"/>
            <a:ext cx="3532347" cy="114407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63F7BBD-B3C0-4391-BF3D-408CBEAFE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r="331"/>
          <a:stretch/>
        </p:blipFill>
        <p:spPr bwMode="auto">
          <a:xfrm>
            <a:off x="3078940" y="3431097"/>
            <a:ext cx="949730" cy="94973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800DD7-EE54-4F33-AD30-F0C858517EC0}"/>
              </a:ext>
            </a:extLst>
          </p:cNvPr>
          <p:cNvSpPr/>
          <p:nvPr/>
        </p:nvSpPr>
        <p:spPr>
          <a:xfrm>
            <a:off x="4028670" y="3420464"/>
            <a:ext cx="2159604" cy="94973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1350" err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Sakalasooriya</a:t>
            </a:r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S.A.H.A.</a:t>
            </a:r>
          </a:p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IT19051208</a:t>
            </a:r>
          </a:p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Data Science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4F3300-A585-3AA2-6A0A-522D1273595E}"/>
              </a:ext>
            </a:extLst>
          </p:cNvPr>
          <p:cNvSpPr/>
          <p:nvPr/>
        </p:nvSpPr>
        <p:spPr>
          <a:xfrm>
            <a:off x="6717844" y="721152"/>
            <a:ext cx="762500" cy="350846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98%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55E186-48F3-4122-9697-EC2FE97B0D85}"/>
              </a:ext>
            </a:extLst>
          </p:cNvPr>
          <p:cNvSpPr/>
          <p:nvPr/>
        </p:nvSpPr>
        <p:spPr>
          <a:xfrm>
            <a:off x="346587" y="896575"/>
            <a:ext cx="8443452" cy="2245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3000" b="1" kern="12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SIENA: </a:t>
            </a:r>
            <a:r>
              <a:rPr lang="en-US" sz="3000" b="1" kern="1200">
                <a:solidFill>
                  <a:srgbClr val="00B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Annotating entities using </a:t>
            </a:r>
          </a:p>
          <a:p>
            <a:pPr algn="ctr" defTabSz="685800">
              <a:buClrTx/>
              <a:defRPr/>
            </a:pPr>
            <a:r>
              <a:rPr lang="en-US" sz="3000" b="1" kern="1200">
                <a:solidFill>
                  <a:srgbClr val="00B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reverse-stemming &amp; other techniques </a:t>
            </a:r>
          </a:p>
          <a:p>
            <a:pPr algn="ctr" defTabSz="685800">
              <a:buClrTx/>
              <a:defRPr/>
            </a:pPr>
            <a:r>
              <a:rPr lang="en-US" sz="1800" b="1" kern="1200">
                <a:solidFill>
                  <a:schemeClr val="bg2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to develop a data annotation tool for code-mixed text data for efficient custom entity tagging. </a:t>
            </a:r>
          </a:p>
        </p:txBody>
      </p:sp>
    </p:spTree>
    <p:extLst>
      <p:ext uri="{BB962C8B-B14F-4D97-AF65-F5344CB8AC3E}">
        <p14:creationId xmlns:p14="http://schemas.microsoft.com/office/powerpoint/2010/main" val="3089505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D0F2AAC0-FFA3-E76F-297F-AE7FEEA0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259" y="3402884"/>
            <a:ext cx="1375945" cy="1375945"/>
          </a:xfrm>
          <a:prstGeom prst="rect">
            <a:avLst/>
          </a:prstGeom>
        </p:spPr>
      </p:pic>
      <p:pic>
        <p:nvPicPr>
          <p:cNvPr id="57" name="Graphic 56" descr="Question mark">
            <a:extLst>
              <a:ext uri="{FF2B5EF4-FFF2-40B4-BE49-F238E27FC236}">
                <a16:creationId xmlns:a16="http://schemas.microsoft.com/office/drawing/2014/main" id="{2476B48C-76C2-2718-B652-4FF2284BD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49823">
            <a:off x="820147" y="3436038"/>
            <a:ext cx="653536" cy="6535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BC972C9-D2D6-6F3F-E2FE-A56F6DD4DEBA}"/>
              </a:ext>
            </a:extLst>
          </p:cNvPr>
          <p:cNvSpPr/>
          <p:nvPr/>
        </p:nvSpPr>
        <p:spPr>
          <a:xfrm>
            <a:off x="8402789" y="70872"/>
            <a:ext cx="643378" cy="6376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3200" b="1"/>
              <a:t>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D55A6C-2F9A-4088-EAE5-58F5463795C3}"/>
              </a:ext>
            </a:extLst>
          </p:cNvPr>
          <p:cNvSpPr txBox="1">
            <a:spLocks/>
          </p:cNvSpPr>
          <p:nvPr/>
        </p:nvSpPr>
        <p:spPr>
          <a:xfrm>
            <a:off x="7194149" y="215851"/>
            <a:ext cx="1771339" cy="347726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100" b="1">
                <a:solidFill>
                  <a:srgbClr val="3A4950"/>
                </a:solidFill>
                <a:latin typeface="Arial"/>
                <a:ea typeface="JetBrains Mono" panose="02000009000000000000" pitchFamily="49" charset="0"/>
                <a:cs typeface="Arial"/>
              </a:rPr>
              <a:t>Problem: </a:t>
            </a:r>
            <a:endParaRPr lang="en-US" sz="4050" b="1">
              <a:solidFill>
                <a:srgbClr val="3A4950"/>
              </a:solidFill>
              <a:latin typeface="Arial"/>
              <a:ea typeface="JetBrains Mono" panose="02000009000000000000" pitchFamily="49" charset="0"/>
              <a:cs typeface="Arial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5CEDAC-0CA8-B9EB-60FE-B4F34AC0316F}"/>
              </a:ext>
            </a:extLst>
          </p:cNvPr>
          <p:cNvSpPr/>
          <p:nvPr/>
        </p:nvSpPr>
        <p:spPr>
          <a:xfrm>
            <a:off x="2223836" y="1867542"/>
            <a:ext cx="2128410" cy="5981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</a:rPr>
              <a:t>IT</a:t>
            </a:r>
            <a:endParaRPr lang="en-LK" sz="1600" b="1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5E0B04-133A-63B7-9B0C-F4D5DB5654D1}"/>
              </a:ext>
            </a:extLst>
          </p:cNvPr>
          <p:cNvSpPr/>
          <p:nvPr/>
        </p:nvSpPr>
        <p:spPr>
          <a:xfrm>
            <a:off x="4612562" y="1867542"/>
            <a:ext cx="2043066" cy="5292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</a:rPr>
              <a:t>I</a:t>
            </a:r>
            <a:r>
              <a:rPr lang="en-LK" sz="1600" b="1">
                <a:solidFill>
                  <a:schemeClr val="tx1"/>
                </a:solidFill>
              </a:rPr>
              <a:t>nformation technology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13CD38D-F92A-4621-055D-B7C81B51432D}"/>
              </a:ext>
            </a:extLst>
          </p:cNvPr>
          <p:cNvSpPr/>
          <p:nvPr/>
        </p:nvSpPr>
        <p:spPr>
          <a:xfrm>
            <a:off x="2223836" y="2650137"/>
            <a:ext cx="2128410" cy="5981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si-LK" sz="1600" b="1">
                <a:solidFill>
                  <a:schemeClr val="tx1"/>
                </a:solidFill>
              </a:rPr>
              <a:t>අයිටී</a:t>
            </a:r>
            <a:endParaRPr lang="en-LK" sz="1600" b="1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FA51F60-B2E6-8247-C96F-DAA18F4C831B}"/>
              </a:ext>
            </a:extLst>
          </p:cNvPr>
          <p:cNvSpPr/>
          <p:nvPr/>
        </p:nvSpPr>
        <p:spPr>
          <a:xfrm>
            <a:off x="4612562" y="2652524"/>
            <a:ext cx="2043066" cy="5957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si-LK" sz="1600" b="1">
                <a:solidFill>
                  <a:schemeClr val="tx1"/>
                </a:solidFill>
              </a:rPr>
              <a:t>තොරතුරු තාක්ෂණය</a:t>
            </a:r>
            <a:endParaRPr lang="en-LK" sz="1600" b="1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3FAC26-10B6-ED36-D973-5D419EEAB93F}"/>
              </a:ext>
            </a:extLst>
          </p:cNvPr>
          <p:cNvSpPr/>
          <p:nvPr/>
        </p:nvSpPr>
        <p:spPr>
          <a:xfrm>
            <a:off x="1536651" y="3534939"/>
            <a:ext cx="6389226" cy="10130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 isn’t this similar?</a:t>
            </a:r>
          </a:p>
          <a:p>
            <a:pPr algn="ctr"/>
            <a:r>
              <a:rPr lang="en-US" sz="1800" b="1">
                <a:solidFill>
                  <a:schemeClr val="bg1"/>
                </a:solidFill>
              </a:rPr>
              <a:t>ML models see </a:t>
            </a:r>
            <a:r>
              <a:rPr lang="en-US" sz="1800" b="1">
                <a:solidFill>
                  <a:srgbClr val="92D050"/>
                </a:solidFill>
              </a:rPr>
              <a:t>equivalent words </a:t>
            </a:r>
            <a:r>
              <a:rPr lang="en-US" sz="1800" b="1">
                <a:solidFill>
                  <a:schemeClr val="bg1"/>
                </a:solidFill>
              </a:rPr>
              <a:t>as different features!</a:t>
            </a:r>
            <a:endParaRPr lang="en-LK" sz="1800" b="1">
              <a:solidFill>
                <a:schemeClr val="bg1"/>
              </a:solidFill>
            </a:endParaRPr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D90BCAB2-5EC8-3924-7412-C9443B00B817}"/>
              </a:ext>
            </a:extLst>
          </p:cNvPr>
          <p:cNvSpPr/>
          <p:nvPr/>
        </p:nvSpPr>
        <p:spPr>
          <a:xfrm>
            <a:off x="4352246" y="-1380057"/>
            <a:ext cx="2043066" cy="5292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</a:rPr>
              <a:t>I</a:t>
            </a:r>
            <a:r>
              <a:rPr lang="en-LK" sz="1600" b="1">
                <a:solidFill>
                  <a:schemeClr val="tx1"/>
                </a:solidFill>
              </a:rPr>
              <a:t>nformation technology </a:t>
            </a:r>
          </a:p>
        </p:txBody>
      </p:sp>
      <p:sp>
        <p:nvSpPr>
          <p:cNvPr id="10" name="Rounded Rectangle 6">
            <a:extLst>
              <a:ext uri="{FF2B5EF4-FFF2-40B4-BE49-F238E27FC236}">
                <a16:creationId xmlns:a16="http://schemas.microsoft.com/office/drawing/2014/main" id="{F2A7184A-685F-98F9-DF60-7EA0C329E226}"/>
              </a:ext>
            </a:extLst>
          </p:cNvPr>
          <p:cNvSpPr/>
          <p:nvPr/>
        </p:nvSpPr>
        <p:spPr>
          <a:xfrm>
            <a:off x="1409243" y="563577"/>
            <a:ext cx="6389226" cy="10130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rgbClr val="92D050"/>
                </a:solidFill>
              </a:rPr>
              <a:t>Equivalent words </a:t>
            </a:r>
            <a:r>
              <a:rPr lang="en-US" sz="1800" b="1">
                <a:solidFill>
                  <a:schemeClr val="bg1"/>
                </a:solidFill>
              </a:rPr>
              <a:t>in Code-Switching datasets</a:t>
            </a:r>
            <a:endParaRPr lang="en-LK" sz="1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190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1F576-B4B8-3EFA-81F5-386E3D78C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23" y="130395"/>
            <a:ext cx="1984153" cy="198415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F69867-8460-3C63-B00A-E05BBD9B8E75}"/>
              </a:ext>
            </a:extLst>
          </p:cNvPr>
          <p:cNvSpPr/>
          <p:nvPr/>
        </p:nvSpPr>
        <p:spPr>
          <a:xfrm>
            <a:off x="1411239" y="2746335"/>
            <a:ext cx="6321520" cy="952916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Solution Found !</a:t>
            </a:r>
            <a:endParaRPr lang="en-LK" sz="3200" b="1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FA0F2A-655C-7885-CAFF-35F9A6DA811C}"/>
              </a:ext>
            </a:extLst>
          </p:cNvPr>
          <p:cNvSpPr/>
          <p:nvPr/>
        </p:nvSpPr>
        <p:spPr>
          <a:xfrm>
            <a:off x="1997551" y="2903951"/>
            <a:ext cx="643378" cy="6376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3200" b="1"/>
              <a:t>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073F2-350A-2216-2C44-64C7CA59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959" y="33944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471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9340ED6-F39D-F69C-47D3-0A0C915236BD}"/>
              </a:ext>
            </a:extLst>
          </p:cNvPr>
          <p:cNvSpPr/>
          <p:nvPr/>
        </p:nvSpPr>
        <p:spPr>
          <a:xfrm>
            <a:off x="1396659" y="923209"/>
            <a:ext cx="5939806" cy="7825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>
                <a:solidFill>
                  <a:schemeClr val="bg1"/>
                </a:solidFill>
                <a:effectLst/>
                <a:latin typeface="+mj-lt"/>
              </a:rPr>
              <a:t>Translating approach</a:t>
            </a:r>
            <a:endParaRPr lang="en-GB" sz="200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5FC2619-DA6E-1467-C042-A5F9DB289CC0}"/>
              </a:ext>
            </a:extLst>
          </p:cNvPr>
          <p:cNvSpPr/>
          <p:nvPr/>
        </p:nvSpPr>
        <p:spPr>
          <a:xfrm>
            <a:off x="1396659" y="2048488"/>
            <a:ext cx="5939806" cy="7825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>
                <a:solidFill>
                  <a:schemeClr val="bg1"/>
                </a:solidFill>
                <a:effectLst/>
                <a:latin typeface="+mj-lt"/>
              </a:rPr>
              <a:t>Pronunciation based approach</a:t>
            </a:r>
            <a:endParaRPr lang="en-GB" sz="200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432F4-2A13-1243-45EA-89E17924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859" y="2136076"/>
            <a:ext cx="6096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EE4183-5EB6-29DE-75C5-F291C65CE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400" y="10097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30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886EE93-B9B3-C34A-8195-270B1A3C0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5301"/>
              </p:ext>
            </p:extLst>
          </p:nvPr>
        </p:nvGraphicFramePr>
        <p:xfrm>
          <a:off x="203679" y="1329070"/>
          <a:ext cx="4953113" cy="301521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29221">
                  <a:extLst>
                    <a:ext uri="{9D8B030D-6E8A-4147-A177-3AD203B41FA5}">
                      <a16:colId xmlns:a16="http://schemas.microsoft.com/office/drawing/2014/main" val="2012953540"/>
                    </a:ext>
                  </a:extLst>
                </a:gridCol>
                <a:gridCol w="542618">
                  <a:extLst>
                    <a:ext uri="{9D8B030D-6E8A-4147-A177-3AD203B41FA5}">
                      <a16:colId xmlns:a16="http://schemas.microsoft.com/office/drawing/2014/main" val="1203200740"/>
                    </a:ext>
                  </a:extLst>
                </a:gridCol>
                <a:gridCol w="535092">
                  <a:extLst>
                    <a:ext uri="{9D8B030D-6E8A-4147-A177-3AD203B41FA5}">
                      <a16:colId xmlns:a16="http://schemas.microsoft.com/office/drawing/2014/main" val="977256191"/>
                    </a:ext>
                  </a:extLst>
                </a:gridCol>
                <a:gridCol w="557697">
                  <a:extLst>
                    <a:ext uri="{9D8B030D-6E8A-4147-A177-3AD203B41FA5}">
                      <a16:colId xmlns:a16="http://schemas.microsoft.com/office/drawing/2014/main" val="863032650"/>
                    </a:ext>
                  </a:extLst>
                </a:gridCol>
                <a:gridCol w="557697">
                  <a:extLst>
                    <a:ext uri="{9D8B030D-6E8A-4147-A177-3AD203B41FA5}">
                      <a16:colId xmlns:a16="http://schemas.microsoft.com/office/drawing/2014/main" val="4196389026"/>
                    </a:ext>
                  </a:extLst>
                </a:gridCol>
                <a:gridCol w="557697">
                  <a:extLst>
                    <a:ext uri="{9D8B030D-6E8A-4147-A177-3AD203B41FA5}">
                      <a16:colId xmlns:a16="http://schemas.microsoft.com/office/drawing/2014/main" val="1766226593"/>
                    </a:ext>
                  </a:extLst>
                </a:gridCol>
                <a:gridCol w="557697">
                  <a:extLst>
                    <a:ext uri="{9D8B030D-6E8A-4147-A177-3AD203B41FA5}">
                      <a16:colId xmlns:a16="http://schemas.microsoft.com/office/drawing/2014/main" val="3325812960"/>
                    </a:ext>
                  </a:extLst>
                </a:gridCol>
                <a:gridCol w="557697">
                  <a:extLst>
                    <a:ext uri="{9D8B030D-6E8A-4147-A177-3AD203B41FA5}">
                      <a16:colId xmlns:a16="http://schemas.microsoft.com/office/drawing/2014/main" val="3631497753"/>
                    </a:ext>
                  </a:extLst>
                </a:gridCol>
                <a:gridCol w="557697">
                  <a:extLst>
                    <a:ext uri="{9D8B030D-6E8A-4147-A177-3AD203B41FA5}">
                      <a16:colId xmlns:a16="http://schemas.microsoft.com/office/drawing/2014/main" val="3706518577"/>
                    </a:ext>
                  </a:extLst>
                </a:gridCol>
              </a:tblGrid>
              <a:tr h="619282"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eɪ 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ඒ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aɪ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අයි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aʊ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අව්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ɔ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අව්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ɔɪ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ඕ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oʊ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ඕ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æ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ඇ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948683"/>
                  </a:ext>
                </a:extLst>
              </a:tr>
              <a:tr h="619282"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ඌ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ɪ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ඉ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ʊ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උ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ə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අ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ɛ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එ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ɝ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අර්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æ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ඈ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ɑ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ආ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459609"/>
                  </a:ext>
                </a:extLst>
              </a:tr>
              <a:tr h="592216"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tʃ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ච්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dʒ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ජ්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ප්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බ්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ට්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ඩ්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ක්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ග්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ත්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963486"/>
                  </a:ext>
                </a:extLst>
              </a:tr>
              <a:tr h="592216"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ð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ද්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ෆ්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ව්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ස්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ස්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ʃ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ශ්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ʒ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ෂ්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ව්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ම්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991450"/>
                  </a:ext>
                </a:extLst>
              </a:tr>
              <a:tr h="5922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න්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ŋ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න්ග්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ɹ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ර්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ර්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ය්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හ්</a:t>
                      </a:r>
                      <a:endParaRPr lang="si-LK" sz="1600" b="1" kern="1200">
                        <a:solidFill>
                          <a:schemeClr val="dk1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ɫ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ල්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  <a:p>
                      <a:pPr algn="ctr"/>
                      <a:r>
                        <a:rPr lang="si-LK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ල්</a:t>
                      </a:r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LK" sz="1600" b="1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854519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C0610690-28FF-32FD-AA88-6799F054B49C}"/>
              </a:ext>
            </a:extLst>
          </p:cNvPr>
          <p:cNvSpPr txBox="1">
            <a:spLocks/>
          </p:cNvSpPr>
          <p:nvPr/>
        </p:nvSpPr>
        <p:spPr>
          <a:xfrm>
            <a:off x="799725" y="122045"/>
            <a:ext cx="7521259" cy="82214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25" b="1">
                <a:solidFill>
                  <a:srgbClr val="3A4950"/>
                </a:solidFill>
                <a:latin typeface="+mn-lt"/>
              </a:rPr>
              <a:t>IPA Mapping</a:t>
            </a:r>
            <a:endParaRPr lang="en-US" sz="2400" b="1">
              <a:solidFill>
                <a:srgbClr val="3A4950"/>
              </a:solidFill>
              <a:latin typeface="+mn-lt"/>
            </a:endParaRP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2B5CBB1-15E3-ED08-F143-08C61ACBF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2" y="267744"/>
            <a:ext cx="610057" cy="610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09EB6C-E0FA-B3AD-BC45-761767AB68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53" t="16045" r="15609" b="8075"/>
          <a:stretch/>
        </p:blipFill>
        <p:spPr>
          <a:xfrm>
            <a:off x="5538883" y="2159080"/>
            <a:ext cx="3401438" cy="20788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0B983C-EBE6-CB93-CF53-3C0C3C7D9900}"/>
              </a:ext>
            </a:extLst>
          </p:cNvPr>
          <p:cNvSpPr txBox="1"/>
          <p:nvPr/>
        </p:nvSpPr>
        <p:spPr>
          <a:xfrm>
            <a:off x="5717619" y="1851303"/>
            <a:ext cx="3222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>
                <a:solidFill>
                  <a:schemeClr val="bg2"/>
                </a:solidFill>
              </a:rPr>
              <a:t>https://</a:t>
            </a:r>
            <a:r>
              <a:rPr lang="en-GB" err="1">
                <a:solidFill>
                  <a:schemeClr val="bg2"/>
                </a:solidFill>
              </a:rPr>
              <a:t>americanipachart.com</a:t>
            </a:r>
            <a:r>
              <a:rPr lang="en-GB">
                <a:solidFill>
                  <a:schemeClr val="bg2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14530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9340ED6-F39D-F69C-47D3-0A0C915236BD}"/>
              </a:ext>
            </a:extLst>
          </p:cNvPr>
          <p:cNvSpPr/>
          <p:nvPr/>
        </p:nvSpPr>
        <p:spPr>
          <a:xfrm>
            <a:off x="1396659" y="923209"/>
            <a:ext cx="5939806" cy="7825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>
                <a:solidFill>
                  <a:schemeClr val="bg1"/>
                </a:solidFill>
                <a:effectLst/>
                <a:latin typeface="+mj-lt"/>
              </a:rPr>
              <a:t>Translating approach</a:t>
            </a:r>
            <a:endParaRPr lang="en-GB" sz="200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5FC2619-DA6E-1467-C042-A5F9DB289CC0}"/>
              </a:ext>
            </a:extLst>
          </p:cNvPr>
          <p:cNvSpPr/>
          <p:nvPr/>
        </p:nvSpPr>
        <p:spPr>
          <a:xfrm>
            <a:off x="1396659" y="2048488"/>
            <a:ext cx="5939806" cy="7825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>
                <a:solidFill>
                  <a:schemeClr val="bg1"/>
                </a:solidFill>
                <a:effectLst/>
                <a:latin typeface="+mj-lt"/>
              </a:rPr>
              <a:t>Pronunciation based approach</a:t>
            </a:r>
            <a:endParaRPr lang="en-GB" sz="200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62F81D-29A0-8A86-146E-BF693B2D4846}"/>
              </a:ext>
            </a:extLst>
          </p:cNvPr>
          <p:cNvSpPr/>
          <p:nvPr/>
        </p:nvSpPr>
        <p:spPr>
          <a:xfrm>
            <a:off x="1396659" y="3173767"/>
            <a:ext cx="5939806" cy="7825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 b="1">
                <a:solidFill>
                  <a:schemeClr val="bg1"/>
                </a:solidFill>
                <a:effectLst/>
                <a:latin typeface="+mj-lt"/>
              </a:rPr>
              <a:t>User defined </a:t>
            </a:r>
            <a:r>
              <a:rPr lang="en-GB" sz="2000" b="1">
                <a:solidFill>
                  <a:schemeClr val="bg1"/>
                </a:solidFill>
                <a:latin typeface="+mj-lt"/>
              </a:rPr>
              <a:t>rule-based map</a:t>
            </a:r>
            <a:endParaRPr lang="en-GB" sz="200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432F4-2A13-1243-45EA-89E17924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859" y="2136076"/>
            <a:ext cx="6096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EE4183-5EB6-29DE-75C5-F291C65CE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400" y="1009706"/>
            <a:ext cx="6096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8CC089-997F-6948-CAA5-5462505B3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502" y="32602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1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23">
            <a:extLst>
              <a:ext uri="{FF2B5EF4-FFF2-40B4-BE49-F238E27FC236}">
                <a16:creationId xmlns:a16="http://schemas.microsoft.com/office/drawing/2014/main" id="{39E77014-F1CE-4395-5F1C-4995EB8B58F4}"/>
              </a:ext>
            </a:extLst>
          </p:cNvPr>
          <p:cNvSpPr/>
          <p:nvPr/>
        </p:nvSpPr>
        <p:spPr>
          <a:xfrm>
            <a:off x="3327991" y="1190847"/>
            <a:ext cx="5699050" cy="3359888"/>
          </a:xfrm>
          <a:prstGeom prst="roundRect">
            <a:avLst>
              <a:gd name="adj" fmla="val 3852"/>
            </a:avLst>
          </a:prstGeom>
          <a:solidFill>
            <a:srgbClr val="212121"/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4B8C1D-8784-37BC-92DC-4B6660A8B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021" y="1344517"/>
            <a:ext cx="5522960" cy="301671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821851-F917-D7F4-F02A-BCB0302F9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32425"/>
              </p:ext>
            </p:extLst>
          </p:nvPr>
        </p:nvGraphicFramePr>
        <p:xfrm>
          <a:off x="202019" y="1593782"/>
          <a:ext cx="2922224" cy="251817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14969">
                  <a:extLst>
                    <a:ext uri="{9D8B030D-6E8A-4147-A177-3AD203B41FA5}">
                      <a16:colId xmlns:a16="http://schemas.microsoft.com/office/drawing/2014/main" val="2012953540"/>
                    </a:ext>
                  </a:extLst>
                </a:gridCol>
                <a:gridCol w="2207255">
                  <a:extLst>
                    <a:ext uri="{9D8B030D-6E8A-4147-A177-3AD203B41FA5}">
                      <a16:colId xmlns:a16="http://schemas.microsoft.com/office/drawing/2014/main" val="1203200740"/>
                    </a:ext>
                  </a:extLst>
                </a:gridCol>
              </a:tblGrid>
              <a:tr h="639875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Rule</a:t>
                      </a:r>
                      <a:endParaRPr lang="en-LK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Equivalent Tokens</a:t>
                      </a:r>
                      <a:endParaRPr lang="en-LK" sz="16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948683"/>
                  </a:ext>
                </a:extLst>
              </a:tr>
              <a:tr h="811504">
                <a:tc>
                  <a:txBody>
                    <a:bodyPr/>
                    <a:lstStyle/>
                    <a:p>
                      <a:pPr algn="l"/>
                      <a:r>
                        <a:rPr lang="si-LK" sz="16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උපාධි</a:t>
                      </a:r>
                      <a:endParaRPr lang="en-LK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i-LK" sz="16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උපාධි,</a:t>
                      </a:r>
                      <a:r>
                        <a:rPr lang="en-US" sz="16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degrees, </a:t>
                      </a:r>
                      <a:r>
                        <a:rPr lang="si-LK" sz="16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ඩිග්‍රි</a:t>
                      </a:r>
                      <a:r>
                        <a:rPr lang="en-US" sz="16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si-LK" sz="16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ඩිග්‍රිස්</a:t>
                      </a:r>
                      <a:r>
                        <a:rPr lang="en-US" sz="16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si-LK" sz="16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ඩිග්‍රී</a:t>
                      </a:r>
                      <a:r>
                        <a:rPr lang="en-US" sz="16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si-LK" sz="16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ඩිග්‍රීස්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991450"/>
                  </a:ext>
                </a:extLst>
              </a:tr>
              <a:tr h="8684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sliit</a:t>
                      </a:r>
                      <a:endParaRPr lang="en-LK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kern="120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sliit</a:t>
                      </a:r>
                      <a:r>
                        <a:rPr lang="en-US" sz="16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SLIIT, </a:t>
                      </a:r>
                      <a:r>
                        <a:rPr lang="si-LK" sz="16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ශ්‍රී ලංකා තොරතුරු තාකෂණ ආයතනය</a:t>
                      </a:r>
                      <a:r>
                        <a:rPr lang="en-US" sz="16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si-LK" sz="16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ස්ලිට්</a:t>
                      </a:r>
                      <a:r>
                        <a:rPr lang="en-US" sz="16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si-LK" sz="16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ස්ලිට් එක</a:t>
                      </a:r>
                      <a:endParaRPr lang="en-LK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854519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C3B35CE4-BD9D-268D-EFF7-8443E615CB56}"/>
              </a:ext>
            </a:extLst>
          </p:cNvPr>
          <p:cNvSpPr txBox="1">
            <a:spLocks/>
          </p:cNvSpPr>
          <p:nvPr/>
        </p:nvSpPr>
        <p:spPr>
          <a:xfrm>
            <a:off x="811370" y="153397"/>
            <a:ext cx="7521259" cy="82214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25" b="1">
                <a:solidFill>
                  <a:srgbClr val="3A4950"/>
                </a:solidFill>
                <a:latin typeface="+mn-lt"/>
              </a:rPr>
              <a:t>Equivalent Token Mapping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927174B-1480-BC28-8AF6-5633751B6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27" y="3360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88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9966AA7-8666-4971-A73E-A8C1A54B226D}"/>
              </a:ext>
            </a:extLst>
          </p:cNvPr>
          <p:cNvSpPr txBox="1">
            <a:spLocks/>
          </p:cNvSpPr>
          <p:nvPr/>
        </p:nvSpPr>
        <p:spPr>
          <a:xfrm>
            <a:off x="801862" y="-26811"/>
            <a:ext cx="7521259" cy="82214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25" b="1">
                <a:solidFill>
                  <a:srgbClr val="3A4950"/>
                </a:solidFill>
                <a:latin typeface="+mn-lt"/>
              </a:rPr>
              <a:t>Token Mapping </a:t>
            </a:r>
            <a:r>
              <a:rPr lang="en-US" sz="2400" b="1">
                <a:solidFill>
                  <a:srgbClr val="3A4950"/>
                </a:solidFill>
                <a:latin typeface="+mn-lt"/>
                <a:ea typeface="+mj-lt"/>
                <a:cs typeface="+mj-lt"/>
              </a:rPr>
              <a:t>In action</a:t>
            </a:r>
            <a:endParaRPr lang="en-US" sz="2400" b="1">
              <a:solidFill>
                <a:srgbClr val="3A4950"/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F5712-A62A-8813-8E4D-88E72B75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56</a:t>
            </a:fld>
            <a:endParaRPr lang="en-US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32767-74CA-1A8E-89EA-C60C939E1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97" r="53603" b="36520"/>
          <a:stretch/>
        </p:blipFill>
        <p:spPr>
          <a:xfrm>
            <a:off x="361940" y="931669"/>
            <a:ext cx="5360258" cy="3742163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B6A8F56-1226-9801-4B07-6C151000C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79" y="109529"/>
            <a:ext cx="685800" cy="6858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ECE013-9CBD-8F0C-239F-B344FCB9A23B}"/>
              </a:ext>
            </a:extLst>
          </p:cNvPr>
          <p:cNvSpPr/>
          <p:nvPr/>
        </p:nvSpPr>
        <p:spPr>
          <a:xfrm>
            <a:off x="6453900" y="1328783"/>
            <a:ext cx="2440858" cy="556744"/>
          </a:xfrm>
          <a:prstGeom prst="roundRect">
            <a:avLst>
              <a:gd name="adj" fmla="val 6402"/>
            </a:avLst>
          </a:prstGeom>
          <a:solidFill>
            <a:srgbClr val="DF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OVV Handling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29F5D70-435A-4F10-1808-C8CA1988B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30" y="1435704"/>
            <a:ext cx="342900" cy="3429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7FBBF2-1AD3-78E5-770A-6F3C86308B39}"/>
              </a:ext>
            </a:extLst>
          </p:cNvPr>
          <p:cNvSpPr/>
          <p:nvPr/>
        </p:nvSpPr>
        <p:spPr>
          <a:xfrm>
            <a:off x="6453900" y="2247531"/>
            <a:ext cx="2440858" cy="740996"/>
          </a:xfrm>
          <a:prstGeom prst="roundRect">
            <a:avLst>
              <a:gd name="adj" fmla="val 6402"/>
            </a:avLst>
          </a:prstGeom>
          <a:solidFill>
            <a:srgbClr val="DF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Same Vector (Features)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2AB2B3E5-1422-4140-09E7-22922BA8B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30" y="2400300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86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B4D4EF-3D80-4075-B18C-DC6D98142FA0}"/>
              </a:ext>
            </a:extLst>
          </p:cNvPr>
          <p:cNvSpPr/>
          <p:nvPr/>
        </p:nvSpPr>
        <p:spPr>
          <a:xfrm>
            <a:off x="969302" y="1875455"/>
            <a:ext cx="3127087" cy="173115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Assigning the same word vector to equivalent words in a Sinhala-English code-switched text corpus</a:t>
            </a:r>
            <a:endParaRPr lang="en-US" sz="105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00C0CF5-7BBB-46A9-995B-98C213E854AA}"/>
              </a:ext>
            </a:extLst>
          </p:cNvPr>
          <p:cNvSpPr/>
          <p:nvPr/>
        </p:nvSpPr>
        <p:spPr>
          <a:xfrm>
            <a:off x="4301628" y="2529526"/>
            <a:ext cx="734786" cy="363311"/>
          </a:xfrm>
          <a:prstGeom prst="rightArrow">
            <a:avLst/>
          </a:prstGeom>
          <a:solidFill>
            <a:srgbClr val="3A49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966AA7-8666-4971-A73E-A8C1A54B226D}"/>
              </a:ext>
            </a:extLst>
          </p:cNvPr>
          <p:cNvSpPr txBox="1">
            <a:spLocks/>
          </p:cNvSpPr>
          <p:nvPr/>
        </p:nvSpPr>
        <p:spPr>
          <a:xfrm>
            <a:off x="1189225" y="98187"/>
            <a:ext cx="3472159" cy="1148419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25" b="1">
                <a:solidFill>
                  <a:srgbClr val="3A4950"/>
                </a:solidFill>
                <a:latin typeface="+mn-lt"/>
              </a:rPr>
              <a:t>Specific</a:t>
            </a:r>
          </a:p>
          <a:p>
            <a:r>
              <a:rPr lang="en-US" sz="2400" b="1">
                <a:solidFill>
                  <a:srgbClr val="3A4950"/>
                </a:solidFill>
                <a:latin typeface="+mn-lt"/>
                <a:ea typeface="+mj-lt"/>
                <a:cs typeface="+mj-lt"/>
              </a:rPr>
              <a:t>Objective</a:t>
            </a:r>
            <a:endParaRPr lang="en-US" sz="2400" b="1">
              <a:solidFill>
                <a:srgbClr val="3A4950"/>
              </a:solidFill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1EA86A-4D8A-6A40-B396-383C2EB82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16" y="447582"/>
            <a:ext cx="676139" cy="67613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F5712-A62A-8813-8E4D-88E72B75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57</a:t>
            </a:fld>
            <a:endParaRPr lang="en-US">
              <a:latin typeface="+mn-lt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835A2F9-D0B7-A82F-0F68-860E0612D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666" y="1593653"/>
            <a:ext cx="2214367" cy="221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567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F058ED-2D1A-44C5-897F-8C7AC9635DCB}"/>
              </a:ext>
            </a:extLst>
          </p:cNvPr>
          <p:cNvSpPr/>
          <p:nvPr/>
        </p:nvSpPr>
        <p:spPr>
          <a:xfrm>
            <a:off x="377260" y="2148354"/>
            <a:ext cx="3127087" cy="73712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800" u="sng">
                <a:solidFill>
                  <a:schemeClr val="bg1"/>
                </a:solidFill>
                <a:ea typeface="+mn-lt"/>
                <a:cs typeface="+mn-lt"/>
              </a:rPr>
              <a:t>OOV words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Handling in </a:t>
            </a:r>
            <a:endParaRPr lang="en-US" sz="105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word embeddings</a:t>
            </a:r>
            <a:endParaRPr lang="en-US" sz="1050">
              <a:solidFill>
                <a:schemeClr val="bg1"/>
              </a:solidFill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7FC4B-EA8F-AA46-9AB4-7197308C54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58374" y="1071058"/>
            <a:ext cx="678088" cy="68228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372E57-9F1A-DE47-B9CF-275EF1ADC842}"/>
              </a:ext>
            </a:extLst>
          </p:cNvPr>
          <p:cNvCxnSpPr>
            <a:cxnSpLocks/>
          </p:cNvCxnSpPr>
          <p:nvPr/>
        </p:nvCxnSpPr>
        <p:spPr>
          <a:xfrm flipH="1">
            <a:off x="1940803" y="1528860"/>
            <a:ext cx="2473373" cy="615292"/>
          </a:xfrm>
          <a:prstGeom prst="straightConnector1">
            <a:avLst/>
          </a:prstGeom>
          <a:ln w="38100">
            <a:solidFill>
              <a:srgbClr val="FFD40F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F4B4646-ADA0-47EC-ACAE-B4BA7DBCB68E}"/>
              </a:ext>
            </a:extLst>
          </p:cNvPr>
          <p:cNvSpPr/>
          <p:nvPr/>
        </p:nvSpPr>
        <p:spPr>
          <a:xfrm>
            <a:off x="5382638" y="2123473"/>
            <a:ext cx="3127087" cy="73712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Bilingual </a:t>
            </a:r>
            <a:r>
              <a:rPr lang="en-US" u="sng">
                <a:solidFill>
                  <a:schemeClr val="bg1"/>
                </a:solidFill>
                <a:ea typeface="+mn-lt"/>
                <a:cs typeface="+mn-lt"/>
              </a:rPr>
              <a:t>Keyboard Interface</a:t>
            </a:r>
            <a:endParaRPr lang="en-US" sz="1350" u="sng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E76E215-1142-4909-9C44-D23DB22C0108}"/>
              </a:ext>
            </a:extLst>
          </p:cNvPr>
          <p:cNvSpPr/>
          <p:nvPr/>
        </p:nvSpPr>
        <p:spPr>
          <a:xfrm>
            <a:off x="2925304" y="3149120"/>
            <a:ext cx="3127087" cy="73712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800" u="sng">
                <a:solidFill>
                  <a:schemeClr val="bg1"/>
                </a:solidFill>
                <a:ea typeface="+mn-lt"/>
                <a:cs typeface="+mn-lt"/>
              </a:rPr>
              <a:t>Lightweight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</a:t>
            </a:r>
            <a:endParaRPr lang="en-US" sz="105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Word Embedding Models</a:t>
            </a:r>
            <a:endParaRPr lang="en-US" sz="105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7F5D68-A68F-4731-9C99-FD440E1BD5C3}"/>
              </a:ext>
            </a:extLst>
          </p:cNvPr>
          <p:cNvCxnSpPr>
            <a:cxnSpLocks/>
          </p:cNvCxnSpPr>
          <p:nvPr/>
        </p:nvCxnSpPr>
        <p:spPr>
          <a:xfrm>
            <a:off x="4570477" y="1820915"/>
            <a:ext cx="8400" cy="1408794"/>
          </a:xfrm>
          <a:prstGeom prst="straightConnector1">
            <a:avLst/>
          </a:prstGeom>
          <a:ln w="38100">
            <a:solidFill>
              <a:srgbClr val="FFD40F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A80A51-294B-4A68-883F-351E6E566FE3}"/>
              </a:ext>
            </a:extLst>
          </p:cNvPr>
          <p:cNvCxnSpPr>
            <a:cxnSpLocks/>
          </p:cNvCxnSpPr>
          <p:nvPr/>
        </p:nvCxnSpPr>
        <p:spPr>
          <a:xfrm>
            <a:off x="4734235" y="1529031"/>
            <a:ext cx="2279609" cy="615121"/>
          </a:xfrm>
          <a:prstGeom prst="straightConnector1">
            <a:avLst/>
          </a:prstGeom>
          <a:ln w="38100">
            <a:solidFill>
              <a:srgbClr val="FFD40F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BE9825-31E3-AEE1-7E01-CFEDA2BA62A2}"/>
              </a:ext>
            </a:extLst>
          </p:cNvPr>
          <p:cNvSpPr/>
          <p:nvPr/>
        </p:nvSpPr>
        <p:spPr>
          <a:xfrm>
            <a:off x="2733390" y="1963660"/>
            <a:ext cx="1039128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ea typeface="JetBrains Mono"/>
                <a:cs typeface="JetBrains Mono"/>
              </a:rPr>
              <a:t>95% * 0.4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836713-1E48-3C07-8573-5D90C7DA1DA5}"/>
              </a:ext>
            </a:extLst>
          </p:cNvPr>
          <p:cNvSpPr/>
          <p:nvPr/>
        </p:nvSpPr>
        <p:spPr>
          <a:xfrm>
            <a:off x="3100040" y="4392745"/>
            <a:ext cx="5456396" cy="16516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Overall completion = (objective completion) x (objective weight)   =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AF71F0-7D46-394A-CC2D-FF620664105F}"/>
              </a:ext>
            </a:extLst>
          </p:cNvPr>
          <p:cNvSpPr/>
          <p:nvPr/>
        </p:nvSpPr>
        <p:spPr>
          <a:xfrm>
            <a:off x="8280566" y="4337206"/>
            <a:ext cx="798024" cy="28273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500" b="1">
                <a:solidFill>
                  <a:srgbClr val="000000"/>
                </a:solidFill>
                <a:ea typeface="JetBrains Mono"/>
                <a:cs typeface="JetBrains Mono"/>
              </a:rPr>
              <a:t>97.5%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D011DB-94BB-DA76-7D5E-3A36E7C2FD06}"/>
              </a:ext>
            </a:extLst>
          </p:cNvPr>
          <p:cNvSpPr/>
          <p:nvPr/>
        </p:nvSpPr>
        <p:spPr>
          <a:xfrm>
            <a:off x="7696619" y="1963660"/>
            <a:ext cx="1039128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ea typeface="JetBrains Mono"/>
                <a:cs typeface="JetBrains Mono"/>
              </a:rPr>
              <a:t>100% * 0.5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AD0890F-F737-18E0-2D75-2F22D2CB64FF}"/>
              </a:ext>
            </a:extLst>
          </p:cNvPr>
          <p:cNvSpPr/>
          <p:nvPr/>
        </p:nvSpPr>
        <p:spPr>
          <a:xfrm>
            <a:off x="5251788" y="2972225"/>
            <a:ext cx="1039128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ea typeface="JetBrains Mono"/>
                <a:cs typeface="JetBrains Mono"/>
              </a:rPr>
              <a:t>95% * 0.1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9DBDF3-5197-B36A-C734-6CA05837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58</a:t>
            </a:fld>
            <a:endParaRPr lang="en-US"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26B9393-E01B-E640-4601-AFA96C3026F4}"/>
              </a:ext>
            </a:extLst>
          </p:cNvPr>
          <p:cNvSpPr txBox="1">
            <a:spLocks/>
          </p:cNvSpPr>
          <p:nvPr/>
        </p:nvSpPr>
        <p:spPr>
          <a:xfrm>
            <a:off x="1189225" y="98187"/>
            <a:ext cx="3472159" cy="1148419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25" b="1">
                <a:solidFill>
                  <a:srgbClr val="3A4950"/>
                </a:solidFill>
                <a:latin typeface="+mn-lt"/>
              </a:rPr>
              <a:t>Sub</a:t>
            </a:r>
          </a:p>
          <a:p>
            <a:r>
              <a:rPr lang="en-US" sz="2400" b="1">
                <a:solidFill>
                  <a:srgbClr val="3A4950"/>
                </a:solidFill>
                <a:latin typeface="+mn-lt"/>
                <a:ea typeface="+mj-lt"/>
                <a:cs typeface="+mj-lt"/>
              </a:rPr>
              <a:t>Objective</a:t>
            </a:r>
            <a:endParaRPr lang="en-US" sz="2400" b="1">
              <a:solidFill>
                <a:srgbClr val="3A4950"/>
              </a:solidFill>
              <a:latin typeface="+mn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340E764-CAA8-A571-2171-B5D2E3328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16" y="447582"/>
            <a:ext cx="676139" cy="67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924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011E-8B88-429B-B513-899C4979DC7E}"/>
              </a:ext>
            </a:extLst>
          </p:cNvPr>
          <p:cNvSpPr txBox="1">
            <a:spLocks/>
          </p:cNvSpPr>
          <p:nvPr/>
        </p:nvSpPr>
        <p:spPr>
          <a:xfrm>
            <a:off x="95690" y="103333"/>
            <a:ext cx="4120140" cy="7682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50" b="1">
                <a:solidFill>
                  <a:srgbClr val="3A4950"/>
                </a:solidFill>
                <a:latin typeface="+mn-lt"/>
              </a:rPr>
              <a:t>Work Breakdown</a:t>
            </a:r>
            <a:r>
              <a:rPr lang="en-US" sz="2700" b="1">
                <a:solidFill>
                  <a:srgbClr val="3A4950"/>
                </a:solidFill>
                <a:latin typeface="+mn-lt"/>
              </a:rPr>
              <a:t> </a:t>
            </a:r>
          </a:p>
          <a:p>
            <a:pPr algn="l"/>
            <a:r>
              <a:rPr lang="en-US" sz="1800" b="1">
                <a:solidFill>
                  <a:srgbClr val="3A4950"/>
                </a:solidFill>
                <a:latin typeface="+mn-lt"/>
              </a:rPr>
              <a:t>Structure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A7A648-DAF5-44E0-8CA6-26239EFD5B26}"/>
              </a:ext>
            </a:extLst>
          </p:cNvPr>
          <p:cNvSpPr/>
          <p:nvPr/>
        </p:nvSpPr>
        <p:spPr>
          <a:xfrm>
            <a:off x="406087" y="1456585"/>
            <a:ext cx="1438706" cy="388496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Preparation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9D53F3-9B4A-499E-9E86-1B8D4FF3A50F}"/>
              </a:ext>
            </a:extLst>
          </p:cNvPr>
          <p:cNvSpPr/>
          <p:nvPr/>
        </p:nvSpPr>
        <p:spPr>
          <a:xfrm>
            <a:off x="3927694" y="1448985"/>
            <a:ext cx="1449554" cy="474890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Sinhala-English Code-Switching Keyboard Interface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D15EEA2-7415-479B-9514-D3277579A998}"/>
              </a:ext>
            </a:extLst>
          </p:cNvPr>
          <p:cNvSpPr/>
          <p:nvPr/>
        </p:nvSpPr>
        <p:spPr>
          <a:xfrm>
            <a:off x="5657434" y="1448985"/>
            <a:ext cx="1449554" cy="388496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7CE3625-D9BB-4D99-BA4A-614926B7D6E6}"/>
              </a:ext>
            </a:extLst>
          </p:cNvPr>
          <p:cNvSpPr/>
          <p:nvPr/>
        </p:nvSpPr>
        <p:spPr>
          <a:xfrm>
            <a:off x="7387174" y="1448985"/>
            <a:ext cx="1438703" cy="388496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4DDF4A2-77C6-4A8E-B622-114BEF4FE558}"/>
              </a:ext>
            </a:extLst>
          </p:cNvPr>
          <p:cNvSpPr/>
          <p:nvPr/>
        </p:nvSpPr>
        <p:spPr>
          <a:xfrm>
            <a:off x="298822" y="1531454"/>
            <a:ext cx="214529" cy="2145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rgbClr val="FEF2CC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4E3487-A2D0-4A4F-B2EA-1CB5BA8B7A0B}"/>
              </a:ext>
            </a:extLst>
          </p:cNvPr>
          <p:cNvSpPr/>
          <p:nvPr/>
        </p:nvSpPr>
        <p:spPr>
          <a:xfrm>
            <a:off x="3820429" y="1535969"/>
            <a:ext cx="214529" cy="2145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rgbClr val="FEF2CC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778F9A-703D-470F-A31F-F54E8983225C}"/>
              </a:ext>
            </a:extLst>
          </p:cNvPr>
          <p:cNvSpPr/>
          <p:nvPr/>
        </p:nvSpPr>
        <p:spPr>
          <a:xfrm>
            <a:off x="5531554" y="1519560"/>
            <a:ext cx="214529" cy="2145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rgbClr val="FEF2CC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6678A9-319E-497E-ABE6-267FE67E62A3}"/>
              </a:ext>
            </a:extLst>
          </p:cNvPr>
          <p:cNvSpPr/>
          <p:nvPr/>
        </p:nvSpPr>
        <p:spPr>
          <a:xfrm>
            <a:off x="7295256" y="1535969"/>
            <a:ext cx="214529" cy="2145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rgbClr val="FEF2CC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10CBA5-B9CB-422E-B2A2-527A07E3C328}"/>
              </a:ext>
            </a:extLst>
          </p:cNvPr>
          <p:cNvSpPr/>
          <p:nvPr/>
        </p:nvSpPr>
        <p:spPr>
          <a:xfrm>
            <a:off x="2135830" y="1942799"/>
            <a:ext cx="1438706" cy="452298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Develop Sinhala-English Character Map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E37D928-2B9D-49E1-A72C-59216DAA831B}"/>
              </a:ext>
            </a:extLst>
          </p:cNvPr>
          <p:cNvSpPr/>
          <p:nvPr/>
        </p:nvSpPr>
        <p:spPr>
          <a:xfrm>
            <a:off x="2135828" y="2478785"/>
            <a:ext cx="1438706" cy="452298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Develop Equivalent Token Mapping Algorithm: SEETM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7E5E86-958A-4472-8AAF-995850E5815A}"/>
              </a:ext>
            </a:extLst>
          </p:cNvPr>
          <p:cNvSpPr/>
          <p:nvPr/>
        </p:nvSpPr>
        <p:spPr>
          <a:xfrm>
            <a:off x="2135827" y="3011084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Evaluate Token Mapping Manually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A9AD0AE-6FD5-4393-97A1-A0B383F1FE70}"/>
              </a:ext>
            </a:extLst>
          </p:cNvPr>
          <p:cNvSpPr/>
          <p:nvPr/>
        </p:nvSpPr>
        <p:spPr>
          <a:xfrm>
            <a:off x="406087" y="1942800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Collection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C943006-8A4A-4AF5-BD08-82C6236D24D4}"/>
              </a:ext>
            </a:extLst>
          </p:cNvPr>
          <p:cNvSpPr/>
          <p:nvPr/>
        </p:nvSpPr>
        <p:spPr>
          <a:xfrm>
            <a:off x="406086" y="2295906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Augmentation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32BFB1E-7718-41A0-8910-14EE683E697E}"/>
              </a:ext>
            </a:extLst>
          </p:cNvPr>
          <p:cNvSpPr/>
          <p:nvPr/>
        </p:nvSpPr>
        <p:spPr>
          <a:xfrm>
            <a:off x="406085" y="2652944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Deduplication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6A80744-6198-4408-A6DD-15556FA42728}"/>
              </a:ext>
            </a:extLst>
          </p:cNvPr>
          <p:cNvSpPr/>
          <p:nvPr/>
        </p:nvSpPr>
        <p:spPr>
          <a:xfrm>
            <a:off x="406085" y="3010002"/>
            <a:ext cx="1438708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Preprocessing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2CB537-DF02-4369-BD53-490322A34412}"/>
              </a:ext>
            </a:extLst>
          </p:cNvPr>
          <p:cNvSpPr/>
          <p:nvPr/>
        </p:nvSpPr>
        <p:spPr>
          <a:xfrm>
            <a:off x="3927694" y="2011379"/>
            <a:ext cx="1438706" cy="622640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Develop the Keyboard Interface Using Keystroke Mapping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CAE900F-DCB4-4326-ADB3-F36F627D84FB}"/>
              </a:ext>
            </a:extLst>
          </p:cNvPr>
          <p:cNvSpPr/>
          <p:nvPr/>
        </p:nvSpPr>
        <p:spPr>
          <a:xfrm>
            <a:off x="3927692" y="2721523"/>
            <a:ext cx="1438706" cy="627935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Utilizing the Character Map within the Keyboard Interface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0F76B8B-10CA-41A0-8E1A-0396B7E5D34D}"/>
              </a:ext>
            </a:extLst>
          </p:cNvPr>
          <p:cNvSpPr/>
          <p:nvPr/>
        </p:nvSpPr>
        <p:spPr>
          <a:xfrm>
            <a:off x="2123226" y="1456585"/>
            <a:ext cx="1432147" cy="388496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SEETM Algorithm Development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F77C08B-A59F-4F96-95B6-A2AA265F478D}"/>
              </a:ext>
            </a:extLst>
          </p:cNvPr>
          <p:cNvSpPr/>
          <p:nvPr/>
        </p:nvSpPr>
        <p:spPr>
          <a:xfrm>
            <a:off x="2026507" y="1535969"/>
            <a:ext cx="214529" cy="2145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rgbClr val="FEF2CC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F257D30-9549-4A70-8A29-315A62905619}"/>
              </a:ext>
            </a:extLst>
          </p:cNvPr>
          <p:cNvSpPr/>
          <p:nvPr/>
        </p:nvSpPr>
        <p:spPr>
          <a:xfrm>
            <a:off x="5657434" y="1929170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Integrate SEETM with Rasa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CB31245-97C1-4886-B5B5-5577D0C25B87}"/>
              </a:ext>
            </a:extLst>
          </p:cNvPr>
          <p:cNvSpPr/>
          <p:nvPr/>
        </p:nvSpPr>
        <p:spPr>
          <a:xfrm>
            <a:off x="5657433" y="2282276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Build Docker Images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EA6798B-90A6-476B-8F72-63C15C73F9AF}"/>
              </a:ext>
            </a:extLst>
          </p:cNvPr>
          <p:cNvSpPr/>
          <p:nvPr/>
        </p:nvSpPr>
        <p:spPr>
          <a:xfrm>
            <a:off x="5657432" y="2639314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Write Docker Compose Configs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41F8A66-C7FB-4634-85BD-FF0684FF6198}"/>
              </a:ext>
            </a:extLst>
          </p:cNvPr>
          <p:cNvSpPr/>
          <p:nvPr/>
        </p:nvSpPr>
        <p:spPr>
          <a:xfrm>
            <a:off x="5657432" y="2996372"/>
            <a:ext cx="1438708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Build Caddy and NGINX Servers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F75ECC4-6E71-4648-9ED7-CD92AAE6CBE3}"/>
              </a:ext>
            </a:extLst>
          </p:cNvPr>
          <p:cNvSpPr/>
          <p:nvPr/>
        </p:nvSpPr>
        <p:spPr>
          <a:xfrm>
            <a:off x="7387173" y="1923875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Update the GIT Repository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908DF1D-C928-4341-95C5-BF96DADEFD2F}"/>
              </a:ext>
            </a:extLst>
          </p:cNvPr>
          <p:cNvSpPr/>
          <p:nvPr/>
        </p:nvSpPr>
        <p:spPr>
          <a:xfrm>
            <a:off x="7387171" y="2276981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Set up GCP Instance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ECD3704-F296-4B65-B810-FA2EF2C88F8F}"/>
              </a:ext>
            </a:extLst>
          </p:cNvPr>
          <p:cNvSpPr/>
          <p:nvPr/>
        </p:nvSpPr>
        <p:spPr>
          <a:xfrm>
            <a:off x="7387171" y="2634019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Deploy Docker Containers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D099FBDD-0AE6-4F82-A377-C0B3C1B906CB}"/>
              </a:ext>
            </a:extLst>
          </p:cNvPr>
          <p:cNvSpPr/>
          <p:nvPr/>
        </p:nvSpPr>
        <p:spPr>
          <a:xfrm>
            <a:off x="7387170" y="2991077"/>
            <a:ext cx="1438708" cy="511903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Test SEETM and Keyboard Interface after Deployment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8B8C444-C8CD-40FF-9E61-1096D36504DA}"/>
              </a:ext>
            </a:extLst>
          </p:cNvPr>
          <p:cNvSpPr/>
          <p:nvPr/>
        </p:nvSpPr>
        <p:spPr>
          <a:xfrm>
            <a:off x="2135826" y="3724527"/>
            <a:ext cx="1438708" cy="511903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Evaluating Token Mapping Effect on Word2Vec Model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8B27BCC-B50F-45F6-93DF-06A0F08C06D9}"/>
              </a:ext>
            </a:extLst>
          </p:cNvPr>
          <p:cNvSpPr/>
          <p:nvPr/>
        </p:nvSpPr>
        <p:spPr>
          <a:xfrm>
            <a:off x="3938541" y="3431668"/>
            <a:ext cx="1438708" cy="353391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Enable Efficient Language Switching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ED18A24-9754-4C79-BE6B-2D5151D7D9D4}"/>
              </a:ext>
            </a:extLst>
          </p:cNvPr>
          <p:cNvSpPr/>
          <p:nvPr/>
        </p:nvSpPr>
        <p:spPr>
          <a:xfrm>
            <a:off x="5657430" y="3349458"/>
            <a:ext cx="1438708" cy="511903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Integrate component UI with the Main UI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70FCD1B-B209-4317-852D-BABEBE746286}"/>
              </a:ext>
            </a:extLst>
          </p:cNvPr>
          <p:cNvSpPr/>
          <p:nvPr/>
        </p:nvSpPr>
        <p:spPr>
          <a:xfrm>
            <a:off x="3819295" y="286584"/>
            <a:ext cx="1567590" cy="48799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a typeface="+mn-lt"/>
                <a:cs typeface="+mn-lt"/>
              </a:rPr>
              <a:t>SEETM</a:t>
            </a:r>
            <a:endParaRPr lang="en-US" sz="2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A001ECF-7AA6-4201-80B8-BD11B8520CF9}"/>
              </a:ext>
            </a:extLst>
          </p:cNvPr>
          <p:cNvSpPr/>
          <p:nvPr/>
        </p:nvSpPr>
        <p:spPr>
          <a:xfrm>
            <a:off x="2135827" y="3367806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Training a Word2Vec Model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EE97C261-5679-1A4D-B658-0B2E62F1E90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25441" y="1041151"/>
            <a:ext cx="2744281" cy="415434"/>
          </a:xfrm>
          <a:prstGeom prst="bentConnector2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D514EBF-2403-414B-BC31-4846CDC0AC7A}"/>
              </a:ext>
            </a:extLst>
          </p:cNvPr>
          <p:cNvCxnSpPr>
            <a:cxnSpLocks/>
          </p:cNvCxnSpPr>
          <p:nvPr/>
        </p:nvCxnSpPr>
        <p:spPr>
          <a:xfrm flipH="1">
            <a:off x="2847703" y="1036949"/>
            <a:ext cx="1753202" cy="415434"/>
          </a:xfrm>
          <a:prstGeom prst="bentConnector2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C2EB07E8-2083-434E-BFA9-89DDE8D6D245}"/>
              </a:ext>
            </a:extLst>
          </p:cNvPr>
          <p:cNvCxnSpPr>
            <a:cxnSpLocks/>
          </p:cNvCxnSpPr>
          <p:nvPr/>
        </p:nvCxnSpPr>
        <p:spPr>
          <a:xfrm>
            <a:off x="4542241" y="1036949"/>
            <a:ext cx="3564284" cy="412035"/>
          </a:xfrm>
          <a:prstGeom prst="bentConnector2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8401F60-B300-C148-A941-F502491D4D93}"/>
              </a:ext>
            </a:extLst>
          </p:cNvPr>
          <p:cNvCxnSpPr>
            <a:cxnSpLocks/>
          </p:cNvCxnSpPr>
          <p:nvPr/>
        </p:nvCxnSpPr>
        <p:spPr>
          <a:xfrm>
            <a:off x="5441513" y="1041151"/>
            <a:ext cx="940699" cy="407834"/>
          </a:xfrm>
          <a:prstGeom prst="bentConnector2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2F99F-0810-3D48-B379-1FF96C0DD5AB}"/>
              </a:ext>
            </a:extLst>
          </p:cNvPr>
          <p:cNvCxnSpPr>
            <a:cxnSpLocks/>
          </p:cNvCxnSpPr>
          <p:nvPr/>
        </p:nvCxnSpPr>
        <p:spPr>
          <a:xfrm flipH="1">
            <a:off x="4644068" y="766178"/>
            <a:ext cx="11549" cy="682806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1D09581-AFAB-F6CC-2AEE-DA539C501301}"/>
              </a:ext>
            </a:extLst>
          </p:cNvPr>
          <p:cNvSpPr/>
          <p:nvPr/>
        </p:nvSpPr>
        <p:spPr>
          <a:xfrm>
            <a:off x="1764442" y="2010243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75A1C0-CC7A-7650-FB34-3C98547DF78A}"/>
              </a:ext>
            </a:extLst>
          </p:cNvPr>
          <p:cNvSpPr/>
          <p:nvPr/>
        </p:nvSpPr>
        <p:spPr>
          <a:xfrm>
            <a:off x="3484926" y="2589024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4F3C0EC-5E6E-B357-E943-FCF54884D3AA}"/>
              </a:ext>
            </a:extLst>
          </p:cNvPr>
          <p:cNvSpPr/>
          <p:nvPr/>
        </p:nvSpPr>
        <p:spPr>
          <a:xfrm>
            <a:off x="3480456" y="216135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12D0CCD1-D0DA-CB36-BA42-66D7D7FDDC36}"/>
              </a:ext>
            </a:extLst>
          </p:cNvPr>
          <p:cNvSpPr/>
          <p:nvPr/>
        </p:nvSpPr>
        <p:spPr>
          <a:xfrm>
            <a:off x="1756038" y="2380036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14C6E9-E518-8FD5-97A5-52253CD6797B}"/>
              </a:ext>
            </a:extLst>
          </p:cNvPr>
          <p:cNvSpPr/>
          <p:nvPr/>
        </p:nvSpPr>
        <p:spPr>
          <a:xfrm>
            <a:off x="1747633" y="274983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FA061A5-B2B5-DB78-E041-12B804C1C36F}"/>
              </a:ext>
            </a:extLst>
          </p:cNvPr>
          <p:cNvSpPr/>
          <p:nvPr/>
        </p:nvSpPr>
        <p:spPr>
          <a:xfrm>
            <a:off x="1739229" y="3119624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1FA87A94-331C-A895-8AC0-37558C415DCD}"/>
              </a:ext>
            </a:extLst>
          </p:cNvPr>
          <p:cNvSpPr/>
          <p:nvPr/>
        </p:nvSpPr>
        <p:spPr>
          <a:xfrm>
            <a:off x="5302699" y="358606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AD9421F-5C8A-A985-45C5-61786815485C}"/>
              </a:ext>
            </a:extLst>
          </p:cNvPr>
          <p:cNvSpPr/>
          <p:nvPr/>
        </p:nvSpPr>
        <p:spPr>
          <a:xfrm>
            <a:off x="5302699" y="2804457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24CB6B2-51E9-57B0-5DBA-B6BEF9FCAD44}"/>
              </a:ext>
            </a:extLst>
          </p:cNvPr>
          <p:cNvSpPr/>
          <p:nvPr/>
        </p:nvSpPr>
        <p:spPr>
          <a:xfrm>
            <a:off x="5302699" y="2287586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4F5070B5-545A-D0E8-2167-18CACAD72AD5}"/>
              </a:ext>
            </a:extLst>
          </p:cNvPr>
          <p:cNvSpPr/>
          <p:nvPr/>
        </p:nvSpPr>
        <p:spPr>
          <a:xfrm>
            <a:off x="8748508" y="2006037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C79424E0-A990-F092-38E0-3FB3B5F27484}"/>
              </a:ext>
            </a:extLst>
          </p:cNvPr>
          <p:cNvSpPr/>
          <p:nvPr/>
        </p:nvSpPr>
        <p:spPr>
          <a:xfrm>
            <a:off x="7031319" y="3555579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9AB80B7F-8014-4E4C-EAF9-E764D505141C}"/>
              </a:ext>
            </a:extLst>
          </p:cNvPr>
          <p:cNvSpPr/>
          <p:nvPr/>
        </p:nvSpPr>
        <p:spPr>
          <a:xfrm>
            <a:off x="7022914" y="2025976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043BF8D-BCFF-3EB0-EA7E-A85A066E009C}"/>
              </a:ext>
            </a:extLst>
          </p:cNvPr>
          <p:cNvSpPr/>
          <p:nvPr/>
        </p:nvSpPr>
        <p:spPr>
          <a:xfrm>
            <a:off x="3501466" y="3433716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C000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210B552-5B6D-2226-416A-A9648142FFD1}"/>
              </a:ext>
            </a:extLst>
          </p:cNvPr>
          <p:cNvSpPr/>
          <p:nvPr/>
        </p:nvSpPr>
        <p:spPr>
          <a:xfrm>
            <a:off x="3480455" y="3946384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C000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A902D082-2430-E6FD-7BBF-B0EEB615FAE2}"/>
              </a:ext>
            </a:extLst>
          </p:cNvPr>
          <p:cNvSpPr/>
          <p:nvPr/>
        </p:nvSpPr>
        <p:spPr>
          <a:xfrm>
            <a:off x="7031319" y="3076527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9B69C927-800E-5D46-8C48-95FF42DA5AE0}"/>
              </a:ext>
            </a:extLst>
          </p:cNvPr>
          <p:cNvSpPr/>
          <p:nvPr/>
        </p:nvSpPr>
        <p:spPr>
          <a:xfrm>
            <a:off x="7022914" y="271513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3D43A2F6-7703-0023-9FE1-C826D688B7AA}"/>
              </a:ext>
            </a:extLst>
          </p:cNvPr>
          <p:cNvSpPr/>
          <p:nvPr/>
        </p:nvSpPr>
        <p:spPr>
          <a:xfrm>
            <a:off x="7022914" y="2378961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9AF3B12B-7779-021C-5DF3-E59248A8B2CF}"/>
              </a:ext>
            </a:extLst>
          </p:cNvPr>
          <p:cNvSpPr/>
          <p:nvPr/>
        </p:nvSpPr>
        <p:spPr>
          <a:xfrm>
            <a:off x="8750020" y="2362152"/>
            <a:ext cx="154349" cy="109117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25B04D0-8648-EEBC-9B72-BB7C5F6185CE}"/>
              </a:ext>
            </a:extLst>
          </p:cNvPr>
          <p:cNvSpPr/>
          <p:nvPr/>
        </p:nvSpPr>
        <p:spPr>
          <a:xfrm>
            <a:off x="8750020" y="2723541"/>
            <a:ext cx="154349" cy="109117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9F738F9-2E45-480E-63EF-328B5468ACF3}"/>
              </a:ext>
            </a:extLst>
          </p:cNvPr>
          <p:cNvSpPr/>
          <p:nvPr/>
        </p:nvSpPr>
        <p:spPr>
          <a:xfrm>
            <a:off x="8750020" y="3063919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376DD5C9-0C9A-D034-79B6-B95A798F7BE5}"/>
              </a:ext>
            </a:extLst>
          </p:cNvPr>
          <p:cNvSpPr/>
          <p:nvPr/>
        </p:nvSpPr>
        <p:spPr>
          <a:xfrm>
            <a:off x="3501466" y="307652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C000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42A0CF1-265D-9E47-AF46-D2800988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59</a:t>
            </a:fld>
            <a:endParaRPr lang="en-US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4FBAA-67D1-0113-1D61-0C729EF327C1}"/>
              </a:ext>
            </a:extLst>
          </p:cNvPr>
          <p:cNvGrpSpPr/>
          <p:nvPr/>
        </p:nvGrpSpPr>
        <p:grpSpPr>
          <a:xfrm>
            <a:off x="266150" y="3986424"/>
            <a:ext cx="2637537" cy="626029"/>
            <a:chOff x="539925" y="5153215"/>
            <a:chExt cx="3516722" cy="834705"/>
          </a:xfrm>
        </p:grpSpPr>
        <p:sp>
          <p:nvSpPr>
            <p:cNvPr id="4" name="Rectangle: Rounded Corners 78">
              <a:extLst>
                <a:ext uri="{FF2B5EF4-FFF2-40B4-BE49-F238E27FC236}">
                  <a16:creationId xmlns:a16="http://schemas.microsoft.com/office/drawing/2014/main" id="{13B3E1F1-DF60-E249-7439-BBBDBB58ABC8}"/>
                </a:ext>
              </a:extLst>
            </p:cNvPr>
            <p:cNvSpPr/>
            <p:nvPr/>
          </p:nvSpPr>
          <p:spPr>
            <a:xfrm>
              <a:off x="539925" y="5217186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24" name="Rectangle: Rounded Corners 79">
              <a:extLst>
                <a:ext uri="{FF2B5EF4-FFF2-40B4-BE49-F238E27FC236}">
                  <a16:creationId xmlns:a16="http://schemas.microsoft.com/office/drawing/2014/main" id="{B657203A-60E4-B772-6354-11076DAB8ADF}"/>
                </a:ext>
              </a:extLst>
            </p:cNvPr>
            <p:cNvSpPr/>
            <p:nvPr/>
          </p:nvSpPr>
          <p:spPr>
            <a:xfrm>
              <a:off x="539925" y="5483803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26" name="Rectangle: Rounded Corners 80">
              <a:extLst>
                <a:ext uri="{FF2B5EF4-FFF2-40B4-BE49-F238E27FC236}">
                  <a16:creationId xmlns:a16="http://schemas.microsoft.com/office/drawing/2014/main" id="{A8DB6C52-3D49-ED84-3A9B-B463409D8BD7}"/>
                </a:ext>
              </a:extLst>
            </p:cNvPr>
            <p:cNvSpPr/>
            <p:nvPr/>
          </p:nvSpPr>
          <p:spPr>
            <a:xfrm>
              <a:off x="539925" y="5750420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9DC159-A722-CC0B-D9C4-64A69A9B898F}"/>
                </a:ext>
              </a:extLst>
            </p:cNvPr>
            <p:cNvSpPr txBox="1"/>
            <p:nvPr/>
          </p:nvSpPr>
          <p:spPr>
            <a:xfrm>
              <a:off x="755053" y="5153215"/>
              <a:ext cx="3301594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Completed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DF65CC0-F331-9948-B062-31C57EF6277B}"/>
                </a:ext>
              </a:extLst>
            </p:cNvPr>
            <p:cNvSpPr txBox="1"/>
            <p:nvPr/>
          </p:nvSpPr>
          <p:spPr>
            <a:xfrm>
              <a:off x="755053" y="5413527"/>
              <a:ext cx="3301594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In-progress (90% - 100%)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7895F6-4C54-F7D7-4F92-A6DC4FF30FBD}"/>
                </a:ext>
              </a:extLst>
            </p:cNvPr>
            <p:cNvSpPr txBox="1"/>
            <p:nvPr/>
          </p:nvSpPr>
          <p:spPr>
            <a:xfrm>
              <a:off x="755053" y="5680144"/>
              <a:ext cx="330159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Pending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579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A70B51D3-3CF8-1E8E-471D-5CD815DC45BB}"/>
              </a:ext>
            </a:extLst>
          </p:cNvPr>
          <p:cNvSpPr/>
          <p:nvPr/>
        </p:nvSpPr>
        <p:spPr>
          <a:xfrm rot="12783000">
            <a:off x="1359792" y="1754710"/>
            <a:ext cx="470409" cy="632366"/>
          </a:xfrm>
          <a:prstGeom prst="triangle">
            <a:avLst/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41097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Research</a:t>
            </a:r>
            <a:b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0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Problem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E2880C-5800-4BF9-80CA-1E5F7B31A5A6}"/>
              </a:ext>
            </a:extLst>
          </p:cNvPr>
          <p:cNvSpPr/>
          <p:nvPr/>
        </p:nvSpPr>
        <p:spPr>
          <a:xfrm>
            <a:off x="1460931" y="1350052"/>
            <a:ext cx="3762637" cy="695962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Why custom name entity tagging is very time consuming?💤🥱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03E45C-831C-4C69-85C3-16FF9C97B4A0}"/>
              </a:ext>
            </a:extLst>
          </p:cNvPr>
          <p:cNvSpPr/>
          <p:nvPr/>
        </p:nvSpPr>
        <p:spPr>
          <a:xfrm>
            <a:off x="3419996" y="3050931"/>
            <a:ext cx="3762637" cy="695962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Any solution?</a:t>
            </a:r>
          </a:p>
          <a:p>
            <a:pPr algn="ctr"/>
            <a:r>
              <a:rPr lang="en-US" sz="1800">
                <a:ea typeface="JetBrains Mono" panose="02000009000000000000" pitchFamily="49" charset="0"/>
                <a:cs typeface="JetBrains Mono" panose="02000009000000000000" pitchFamily="49" charset="0"/>
              </a:rPr>
              <a:t>🤔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39F0AA-C6CE-99CB-557E-FD9D19A5D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CD60EA-DBFC-B737-210F-C3B8A2515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73" y="2496891"/>
            <a:ext cx="370324" cy="37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784DDCA-FF90-363D-DDFE-2D21B5A96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836" y="3591161"/>
            <a:ext cx="493506" cy="49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D309E17-9E1C-61A8-14C1-BDF0AC675429}"/>
              </a:ext>
            </a:extLst>
          </p:cNvPr>
          <p:cNvSpPr/>
          <p:nvPr/>
        </p:nvSpPr>
        <p:spPr>
          <a:xfrm rot="7490949">
            <a:off x="7008865" y="3274978"/>
            <a:ext cx="430568" cy="632366"/>
          </a:xfrm>
          <a:prstGeom prst="triangle">
            <a:avLst/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solidFill>
                <a:schemeClr val="bg1"/>
              </a:solidFill>
            </a:endParaRPr>
          </a:p>
        </p:txBody>
      </p:sp>
      <p:pic>
        <p:nvPicPr>
          <p:cNvPr id="7" name="Picture 7" descr="A picture containing indoor, hat, white, dark&#10;&#10;Description automatically generated">
            <a:extLst>
              <a:ext uri="{FF2B5EF4-FFF2-40B4-BE49-F238E27FC236}">
                <a16:creationId xmlns:a16="http://schemas.microsoft.com/office/drawing/2014/main" id="{B0B0F8B4-98CC-A709-2034-20C731BF5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149" y="3162264"/>
            <a:ext cx="1690881" cy="1694122"/>
          </a:xfrm>
          <a:prstGeom prst="rect">
            <a:avLst/>
          </a:prstGeom>
        </p:spPr>
      </p:pic>
      <p:pic>
        <p:nvPicPr>
          <p:cNvPr id="8" name="Picture 8" descr="A picture containing doll, toy, dark&#10;&#10;Description automatically generated">
            <a:extLst>
              <a:ext uri="{FF2B5EF4-FFF2-40B4-BE49-F238E27FC236}">
                <a16:creationId xmlns:a16="http://schemas.microsoft.com/office/drawing/2014/main" id="{B26E494C-673F-4EF7-EADC-3A226C93E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9635" y="1950124"/>
            <a:ext cx="1744631" cy="174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915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23">
            <a:extLst>
              <a:ext uri="{FF2B5EF4-FFF2-40B4-BE49-F238E27FC236}">
                <a16:creationId xmlns:a16="http://schemas.microsoft.com/office/drawing/2014/main" id="{90BBE104-A626-3505-FA56-DD3253FCB9F9}"/>
              </a:ext>
            </a:extLst>
          </p:cNvPr>
          <p:cNvSpPr/>
          <p:nvPr/>
        </p:nvSpPr>
        <p:spPr>
          <a:xfrm>
            <a:off x="6554258" y="1212735"/>
            <a:ext cx="2098331" cy="3451894"/>
          </a:xfrm>
          <a:prstGeom prst="roundRect">
            <a:avLst>
              <a:gd name="adj" fmla="val 3852"/>
            </a:avLst>
          </a:prstGeom>
          <a:solidFill>
            <a:srgbClr val="3C3F41"/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Rectangle: Rounded Corners 23">
            <a:extLst>
              <a:ext uri="{FF2B5EF4-FFF2-40B4-BE49-F238E27FC236}">
                <a16:creationId xmlns:a16="http://schemas.microsoft.com/office/drawing/2014/main" id="{4D73BB55-F23F-D4EE-22D8-E0BB46DAF3A1}"/>
              </a:ext>
            </a:extLst>
          </p:cNvPr>
          <p:cNvSpPr/>
          <p:nvPr/>
        </p:nvSpPr>
        <p:spPr>
          <a:xfrm>
            <a:off x="576212" y="1330195"/>
            <a:ext cx="5149456" cy="3017554"/>
          </a:xfrm>
          <a:prstGeom prst="roundRect">
            <a:avLst>
              <a:gd name="adj" fmla="val 3852"/>
            </a:avLst>
          </a:prstGeom>
          <a:solidFill>
            <a:srgbClr val="0C1017"/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77E9F98-CCF9-87F3-263C-136EB82478EB}"/>
              </a:ext>
            </a:extLst>
          </p:cNvPr>
          <p:cNvSpPr/>
          <p:nvPr/>
        </p:nvSpPr>
        <p:spPr>
          <a:xfrm>
            <a:off x="4020702" y="594660"/>
            <a:ext cx="1695187" cy="56218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+mn-lt"/>
                <a:cs typeface="+mn-lt"/>
              </a:rPr>
              <a:t>Semantic Versioning Releases 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FDE47B26-FF3B-339A-4A85-9B1305C98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527" y="1258179"/>
            <a:ext cx="2076062" cy="325482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D01DDD1-9AF1-21B1-6B2F-DC1D6F75D440}"/>
              </a:ext>
            </a:extLst>
          </p:cNvPr>
          <p:cNvSpPr/>
          <p:nvPr/>
        </p:nvSpPr>
        <p:spPr>
          <a:xfrm>
            <a:off x="3655023" y="616389"/>
            <a:ext cx="517174" cy="5171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>
                <a:solidFill>
                  <a:srgbClr val="000000"/>
                </a:solidFill>
                <a:cs typeface="Calibri"/>
              </a:rPr>
              <a:t>1</a:t>
            </a:r>
            <a:endParaRPr lang="en-US" sz="2700" b="1">
              <a:solidFill>
                <a:srgbClr val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BB73066-6309-9179-B4BF-EAA0E942B045}"/>
              </a:ext>
            </a:extLst>
          </p:cNvPr>
          <p:cNvSpPr/>
          <p:nvPr/>
        </p:nvSpPr>
        <p:spPr>
          <a:xfrm>
            <a:off x="6957402" y="594660"/>
            <a:ext cx="1695187" cy="56218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+mn-lt"/>
                <a:cs typeface="+mn-lt"/>
              </a:rPr>
              <a:t>Implemented </a:t>
            </a:r>
          </a:p>
          <a:p>
            <a:pPr algn="ctr"/>
            <a:r>
              <a:rPr lang="en-US" sz="1050">
                <a:solidFill>
                  <a:schemeClr val="bg1"/>
                </a:solidFill>
                <a:ea typeface="+mn-lt"/>
                <a:cs typeface="+mn-lt"/>
              </a:rPr>
              <a:t>Versions</a:t>
            </a:r>
            <a:endParaRPr lang="en-US" sz="105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6" name="Picture 16" descr="Icon&#10;&#10;Description automatically generated">
            <a:extLst>
              <a:ext uri="{FF2B5EF4-FFF2-40B4-BE49-F238E27FC236}">
                <a16:creationId xmlns:a16="http://schemas.microsoft.com/office/drawing/2014/main" id="{FD70CBFD-8D36-8808-F602-0AB7E4E00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9" y="279026"/>
            <a:ext cx="685800" cy="6858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83385E3-1D98-B8F0-4C8F-CC4062359C3A}"/>
              </a:ext>
            </a:extLst>
          </p:cNvPr>
          <p:cNvSpPr/>
          <p:nvPr/>
        </p:nvSpPr>
        <p:spPr>
          <a:xfrm>
            <a:off x="6595448" y="612901"/>
            <a:ext cx="517174" cy="5171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2700" b="1">
                <a:solidFill>
                  <a:srgbClr val="000000"/>
                </a:solidFill>
                <a:cs typeface="Calibri"/>
              </a:rPr>
              <a:t>2</a:t>
            </a:r>
            <a:endParaRPr lang="en-US" sz="2700" b="1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872D6B-08E0-2C38-716F-29F8D4B6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60</a:t>
            </a:fld>
            <a:endParaRPr lang="en-US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1899F9A-0EF3-A2CF-8EDD-9BB852211FBC}"/>
              </a:ext>
            </a:extLst>
          </p:cNvPr>
          <p:cNvSpPr txBox="1">
            <a:spLocks/>
          </p:cNvSpPr>
          <p:nvPr/>
        </p:nvSpPr>
        <p:spPr>
          <a:xfrm>
            <a:off x="897432" y="184883"/>
            <a:ext cx="4206307" cy="863012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25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Best</a:t>
            </a:r>
            <a:br>
              <a:rPr lang="en-US" sz="36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0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Practices</a:t>
            </a:r>
            <a:endParaRPr lang="en-US" sz="3900" b="1">
              <a:solidFill>
                <a:srgbClr val="3A4950"/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B39A637D-E582-93CE-CA94-B5894A383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12" y="1453145"/>
            <a:ext cx="4978908" cy="2552678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EE5F44A-74CB-9F85-BF64-672A6913B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663" y="3568642"/>
            <a:ext cx="547306" cy="54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060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EEB18B1-49E1-D604-FFCF-2C9CEC31D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52" y="2080586"/>
            <a:ext cx="375557" cy="370113"/>
          </a:xfrm>
          <a:prstGeom prst="rect">
            <a:avLst/>
          </a:prstGeom>
        </p:spPr>
      </p:pic>
      <p:pic>
        <p:nvPicPr>
          <p:cNvPr id="14" name="Picture 29" descr="Icon&#10;&#10;Description automatically generated">
            <a:extLst>
              <a:ext uri="{FF2B5EF4-FFF2-40B4-BE49-F238E27FC236}">
                <a16:creationId xmlns:a16="http://schemas.microsoft.com/office/drawing/2014/main" id="{7D907C80-4A9D-4BED-B843-D3B3B738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71" y="194268"/>
            <a:ext cx="692403" cy="68856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0157ADA-DAB0-3D47-8E16-31CCEA71529D}"/>
              </a:ext>
            </a:extLst>
          </p:cNvPr>
          <p:cNvSpPr txBox="1">
            <a:spLocks/>
          </p:cNvSpPr>
          <p:nvPr/>
        </p:nvSpPr>
        <p:spPr>
          <a:xfrm>
            <a:off x="1143324" y="226225"/>
            <a:ext cx="7213804" cy="72695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Functional</a:t>
            </a:r>
            <a:br>
              <a:rPr lang="en-US" sz="48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4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Requirements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985F841-A718-48C1-94E6-14737A083587}"/>
              </a:ext>
            </a:extLst>
          </p:cNvPr>
          <p:cNvSpPr/>
          <p:nvPr/>
        </p:nvSpPr>
        <p:spPr>
          <a:xfrm>
            <a:off x="1223780" y="1963370"/>
            <a:ext cx="7188980" cy="658580"/>
          </a:xfrm>
          <a:prstGeom prst="roundRect">
            <a:avLst>
              <a:gd name="adj" fmla="val 6402"/>
            </a:avLst>
          </a:prstGeom>
          <a:solidFill>
            <a:srgbClr val="DF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500">
                <a:solidFill>
                  <a:schemeClr val="tx1"/>
                </a:solidFill>
              </a:rPr>
              <a:t>Ability to switch between typing Sinhala and English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2C6B87-FE9D-4BB4-9C73-C178025DB715}"/>
              </a:ext>
            </a:extLst>
          </p:cNvPr>
          <p:cNvSpPr/>
          <p:nvPr/>
        </p:nvSpPr>
        <p:spPr>
          <a:xfrm>
            <a:off x="1238767" y="1205038"/>
            <a:ext cx="7188980" cy="629156"/>
          </a:xfrm>
          <a:prstGeom prst="roundRect">
            <a:avLst>
              <a:gd name="adj" fmla="val 6402"/>
            </a:avLst>
          </a:prstGeom>
          <a:solidFill>
            <a:srgbClr val="DF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500">
                <a:solidFill>
                  <a:schemeClr val="tx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Ability to type in Sinhala using an English keyboard.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15406C-65D6-4DC6-88B0-D1148F255910}"/>
              </a:ext>
            </a:extLst>
          </p:cNvPr>
          <p:cNvSpPr/>
          <p:nvPr/>
        </p:nvSpPr>
        <p:spPr>
          <a:xfrm>
            <a:off x="1238767" y="3534073"/>
            <a:ext cx="7188980" cy="894404"/>
          </a:xfrm>
          <a:prstGeom prst="roundRect">
            <a:avLst>
              <a:gd name="adj" fmla="val 6402"/>
            </a:avLst>
          </a:prstGeom>
          <a:solidFill>
            <a:srgbClr val="DF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500">
                <a:solidFill>
                  <a:schemeClr val="tx1"/>
                </a:solidFill>
              </a:rPr>
              <a:t>SEETM should handle out-of-vocabulary words in Word2Vec models when at least one of the representations of equivalent tokens are present in training data.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25BC851F-5434-97C6-B556-610A1F9F1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1333755"/>
            <a:ext cx="375557" cy="370113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FEF2B87-F39A-8D35-DC96-A3720D4FC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21" y="2890352"/>
            <a:ext cx="375557" cy="370113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3E02E77-B5B4-8D18-BB79-2DE44E852F1C}"/>
              </a:ext>
            </a:extLst>
          </p:cNvPr>
          <p:cNvSpPr/>
          <p:nvPr/>
        </p:nvSpPr>
        <p:spPr>
          <a:xfrm>
            <a:off x="1223780" y="2751127"/>
            <a:ext cx="7188980" cy="658580"/>
          </a:xfrm>
          <a:prstGeom prst="roundRect">
            <a:avLst>
              <a:gd name="adj" fmla="val 6402"/>
            </a:avLst>
          </a:prstGeom>
          <a:solidFill>
            <a:srgbClr val="DF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500">
                <a:solidFill>
                  <a:schemeClr val="tx1"/>
                </a:solidFill>
              </a:rPr>
              <a:t>Ability to type emojis if required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E560F-A7C2-7BD8-C978-0F89B1766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z="1200" smtClean="0">
                <a:latin typeface="+mn-lt"/>
              </a:rPr>
              <a:pPr/>
              <a:t>61</a:t>
            </a:fld>
            <a:endParaRPr lang="en-US" sz="1200">
              <a:latin typeface="+mn-lt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3D83A06-6C7A-7ABD-BE38-2E86F7793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8" y="3745483"/>
            <a:ext cx="375557" cy="37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504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3">
            <a:extLst>
              <a:ext uri="{FF2B5EF4-FFF2-40B4-BE49-F238E27FC236}">
                <a16:creationId xmlns:a16="http://schemas.microsoft.com/office/drawing/2014/main" id="{6FEB4752-4E90-9B2F-536A-6C3EA5B8A151}"/>
              </a:ext>
            </a:extLst>
          </p:cNvPr>
          <p:cNvSpPr/>
          <p:nvPr/>
        </p:nvSpPr>
        <p:spPr>
          <a:xfrm>
            <a:off x="4535547" y="3435884"/>
            <a:ext cx="3681861" cy="849888"/>
          </a:xfrm>
          <a:prstGeom prst="roundRect">
            <a:avLst>
              <a:gd name="adj" fmla="val 3852"/>
            </a:avLst>
          </a:prstGeom>
          <a:solidFill>
            <a:srgbClr val="1C2124"/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34" name="Picture 34" descr="Icon&#10;&#10;Description automatically generated">
            <a:extLst>
              <a:ext uri="{FF2B5EF4-FFF2-40B4-BE49-F238E27FC236}">
                <a16:creationId xmlns:a16="http://schemas.microsoft.com/office/drawing/2014/main" id="{C150EDD2-739D-4BB8-95BA-07DFF33DA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4" y="248993"/>
            <a:ext cx="698465" cy="69846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878B73A-B6AB-4586-9F81-966FBF89A2BF}"/>
              </a:ext>
            </a:extLst>
          </p:cNvPr>
          <p:cNvSpPr/>
          <p:nvPr/>
        </p:nvSpPr>
        <p:spPr>
          <a:xfrm>
            <a:off x="1663944" y="1737661"/>
            <a:ext cx="2440858" cy="556744"/>
          </a:xfrm>
          <a:prstGeom prst="roundRect">
            <a:avLst>
              <a:gd name="adj" fmla="val 6402"/>
            </a:avLst>
          </a:prstGeom>
          <a:solidFill>
            <a:srgbClr val="DF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Efficiency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5B1216-7B2A-4AA8-9D55-633BF735D8E9}"/>
              </a:ext>
            </a:extLst>
          </p:cNvPr>
          <p:cNvSpPr/>
          <p:nvPr/>
        </p:nvSpPr>
        <p:spPr>
          <a:xfrm>
            <a:off x="1663944" y="2469346"/>
            <a:ext cx="2440858" cy="556744"/>
          </a:xfrm>
          <a:prstGeom prst="roundRect">
            <a:avLst>
              <a:gd name="adj" fmla="val 6402"/>
            </a:avLst>
          </a:prstGeom>
          <a:solidFill>
            <a:srgbClr val="DF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Reliability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A8FFF6-038A-404E-87A9-18803D6B3EC2}"/>
              </a:ext>
            </a:extLst>
          </p:cNvPr>
          <p:cNvSpPr/>
          <p:nvPr/>
        </p:nvSpPr>
        <p:spPr>
          <a:xfrm>
            <a:off x="1663944" y="3201031"/>
            <a:ext cx="2440858" cy="556744"/>
          </a:xfrm>
          <a:prstGeom prst="roundRect">
            <a:avLst>
              <a:gd name="adj" fmla="val 6402"/>
            </a:avLst>
          </a:prstGeom>
          <a:solidFill>
            <a:srgbClr val="DF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Modularity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AF5A5F-1522-4647-B20D-17F945A091E0}"/>
              </a:ext>
            </a:extLst>
          </p:cNvPr>
          <p:cNvSpPr/>
          <p:nvPr/>
        </p:nvSpPr>
        <p:spPr>
          <a:xfrm>
            <a:off x="5130354" y="2472634"/>
            <a:ext cx="2440858" cy="556744"/>
          </a:xfrm>
          <a:prstGeom prst="roundRect">
            <a:avLst>
              <a:gd name="adj" fmla="val 6402"/>
            </a:avLst>
          </a:prstGeom>
          <a:solidFill>
            <a:srgbClr val="DF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Scalability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39D28B3-F0CD-43A8-A818-D9D0EEAF0EDA}"/>
              </a:ext>
            </a:extLst>
          </p:cNvPr>
          <p:cNvSpPr/>
          <p:nvPr/>
        </p:nvSpPr>
        <p:spPr>
          <a:xfrm>
            <a:off x="5140820" y="1737661"/>
            <a:ext cx="2440858" cy="556744"/>
          </a:xfrm>
          <a:prstGeom prst="roundRect">
            <a:avLst>
              <a:gd name="adj" fmla="val 6402"/>
            </a:avLst>
          </a:prstGeom>
          <a:solidFill>
            <a:srgbClr val="DF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Usability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C408625-3BED-A743-163D-066A4ADE4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74" y="1844582"/>
            <a:ext cx="342900" cy="34290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FCB473D8-A830-ED0A-B6D7-34F18FF83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74" y="2576267"/>
            <a:ext cx="342900" cy="342900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6F16C378-7449-FBE5-4AF3-D1684BA7A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01" y="3307952"/>
            <a:ext cx="342900" cy="342900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A5C6D9C0-4C2E-3C78-4B1D-37784F46C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588" y="1822344"/>
            <a:ext cx="342900" cy="342900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F7D575A9-A760-D829-4F12-636C72647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753" b="75"/>
          <a:stretch/>
        </p:blipFill>
        <p:spPr>
          <a:xfrm>
            <a:off x="4585198" y="3500938"/>
            <a:ext cx="3576484" cy="735556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4E04058-033D-B3BC-B293-2837419B8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588" y="2571750"/>
            <a:ext cx="342900" cy="342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D4BDF-CBA2-57F5-51A4-D5A7B7F9E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62</a:t>
            </a:fld>
            <a:endParaRPr lang="en-US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4C6A5B-998A-6F13-7FFE-B9EC8C86F910}"/>
              </a:ext>
            </a:extLst>
          </p:cNvPr>
          <p:cNvSpPr txBox="1">
            <a:spLocks/>
          </p:cNvSpPr>
          <p:nvPr/>
        </p:nvSpPr>
        <p:spPr>
          <a:xfrm>
            <a:off x="1143324" y="226225"/>
            <a:ext cx="7213804" cy="72695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25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Non-Functional</a:t>
            </a:r>
            <a:br>
              <a:rPr lang="en-US" sz="45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1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33868645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70" y="233193"/>
            <a:ext cx="6200534" cy="694475"/>
          </a:xfrm>
        </p:spPr>
        <p:txBody>
          <a:bodyPr>
            <a:normAutofit fontScale="90000"/>
          </a:bodyPr>
          <a:lstStyle/>
          <a:p>
            <a:pPr algn="l"/>
            <a:r>
              <a:rPr lang="en-US" b="1">
                <a:solidFill>
                  <a:srgbClr val="3A4950"/>
                </a:solidFill>
              </a:rPr>
              <a:t>References</a:t>
            </a:r>
            <a:endParaRPr lang="en-US" sz="3600" b="1">
              <a:solidFill>
                <a:srgbClr val="3A4950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C27FD2-43D6-4296-BD9D-24B90580FA13}"/>
              </a:ext>
            </a:extLst>
          </p:cNvPr>
          <p:cNvSpPr/>
          <p:nvPr/>
        </p:nvSpPr>
        <p:spPr>
          <a:xfrm>
            <a:off x="581393" y="1185135"/>
            <a:ext cx="7981214" cy="68580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050">
                <a:solidFill>
                  <a:schemeClr val="bg1"/>
                </a:solidFill>
                <a:latin typeface="Arial"/>
                <a:ea typeface="JetBrains Mono"/>
                <a:cs typeface="JetBrains Mono"/>
              </a:rPr>
              <a:t>[1]. </a:t>
            </a:r>
            <a:r>
              <a:rPr lang="en-US" sz="1050">
                <a:latin typeface="Arial"/>
                <a:ea typeface="+mn-lt"/>
                <a:cs typeface="+mn-lt"/>
              </a:rPr>
              <a:t>T. </a:t>
            </a:r>
            <a:r>
              <a:rPr lang="en-US" sz="1050" err="1">
                <a:latin typeface="Arial"/>
                <a:ea typeface="+mn-lt"/>
                <a:cs typeface="+mn-lt"/>
              </a:rPr>
              <a:t>KasthuriArachchi</a:t>
            </a:r>
            <a:r>
              <a:rPr lang="en-US" sz="1050">
                <a:latin typeface="Arial"/>
                <a:ea typeface="+mn-lt"/>
                <a:cs typeface="+mn-lt"/>
              </a:rPr>
              <a:t> and E. Y. A. Charles, "Deep Learning Approach to Detect Plagiarism in Sinhala Text," </a:t>
            </a:r>
            <a:r>
              <a:rPr lang="en-US" sz="1050" i="1">
                <a:latin typeface="Arial"/>
                <a:ea typeface="+mn-lt"/>
                <a:cs typeface="+mn-lt"/>
              </a:rPr>
              <a:t>2019 14th Conference on Industrial and Information Systems (ICIIS)</a:t>
            </a:r>
            <a:r>
              <a:rPr lang="en-US" sz="1050">
                <a:latin typeface="Arial"/>
                <a:ea typeface="+mn-lt"/>
                <a:cs typeface="+mn-lt"/>
              </a:rPr>
              <a:t>, 2019, pp. 314-319, </a:t>
            </a:r>
            <a:r>
              <a:rPr lang="en-US" sz="1050" err="1">
                <a:latin typeface="Arial"/>
                <a:ea typeface="+mn-lt"/>
                <a:cs typeface="+mn-lt"/>
              </a:rPr>
              <a:t>doi</a:t>
            </a:r>
            <a:r>
              <a:rPr lang="en-US" sz="1050">
                <a:latin typeface="Arial"/>
                <a:ea typeface="+mn-lt"/>
                <a:cs typeface="+mn-lt"/>
              </a:rPr>
              <a:t>: </a:t>
            </a:r>
            <a:r>
              <a:rPr lang="en-US" sz="1050">
                <a:latin typeface="Arial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10.1109/ICIIS47346.2019.9063299.</a:t>
            </a:r>
            <a:endParaRPr lang="en-US" sz="1050">
              <a:latin typeface="Arial"/>
              <a:ea typeface="+mn-lt"/>
              <a:cs typeface="+mn-l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AE88D1-97C1-4B2D-8342-D763D2EB97EA}"/>
              </a:ext>
            </a:extLst>
          </p:cNvPr>
          <p:cNvSpPr/>
          <p:nvPr/>
        </p:nvSpPr>
        <p:spPr>
          <a:xfrm>
            <a:off x="576736" y="1995967"/>
            <a:ext cx="7981214" cy="68580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050">
                <a:solidFill>
                  <a:schemeClr val="bg1"/>
                </a:solidFill>
                <a:latin typeface="Arial"/>
                <a:ea typeface="JetBrains Mono"/>
                <a:cs typeface="JetBrains Mono"/>
              </a:rPr>
              <a:t>[2]. </a:t>
            </a:r>
            <a:r>
              <a:rPr lang="en-US" sz="1050">
                <a:latin typeface="Arial"/>
                <a:ea typeface="+mn-lt"/>
                <a:cs typeface="+mn-lt"/>
              </a:rPr>
              <a:t>A. </a:t>
            </a:r>
            <a:r>
              <a:rPr lang="en-US" sz="1050" err="1">
                <a:latin typeface="Arial"/>
                <a:ea typeface="+mn-lt"/>
                <a:cs typeface="+mn-lt"/>
              </a:rPr>
              <a:t>Kugathasan</a:t>
            </a:r>
            <a:r>
              <a:rPr lang="en-US" sz="1050">
                <a:latin typeface="Arial"/>
                <a:ea typeface="+mn-lt"/>
                <a:cs typeface="+mn-lt"/>
              </a:rPr>
              <a:t> and S. </a:t>
            </a:r>
            <a:r>
              <a:rPr lang="en-US" sz="1050" err="1">
                <a:latin typeface="Arial"/>
                <a:ea typeface="+mn-lt"/>
                <a:cs typeface="+mn-lt"/>
              </a:rPr>
              <a:t>Sumathipala</a:t>
            </a:r>
            <a:r>
              <a:rPr lang="en-US" sz="1050">
                <a:latin typeface="Arial"/>
                <a:ea typeface="+mn-lt"/>
                <a:cs typeface="+mn-lt"/>
              </a:rPr>
              <a:t>, "Standardizing Sinhala Code-Mixed Text using Dictionary based Approach," </a:t>
            </a:r>
            <a:r>
              <a:rPr lang="en-US" sz="1050" i="1">
                <a:latin typeface="Arial"/>
                <a:ea typeface="+mn-lt"/>
                <a:cs typeface="+mn-lt"/>
              </a:rPr>
              <a:t>2020 International Conference on Image Processing and Robotics (ICIP)</a:t>
            </a:r>
            <a:r>
              <a:rPr lang="en-US" sz="1050">
                <a:latin typeface="Arial"/>
                <a:ea typeface="+mn-lt"/>
                <a:cs typeface="+mn-lt"/>
              </a:rPr>
              <a:t>, 2020, pp. 1-6, </a:t>
            </a:r>
            <a:r>
              <a:rPr lang="en-US" sz="1050" err="1">
                <a:latin typeface="Arial"/>
                <a:ea typeface="+mn-lt"/>
                <a:cs typeface="+mn-lt"/>
              </a:rPr>
              <a:t>doi</a:t>
            </a:r>
            <a:r>
              <a:rPr lang="en-US" sz="1050">
                <a:latin typeface="Arial"/>
                <a:ea typeface="+mn-lt"/>
                <a:cs typeface="+mn-lt"/>
              </a:rPr>
              <a:t>: </a:t>
            </a:r>
            <a:r>
              <a:rPr lang="en-US" sz="1050">
                <a:latin typeface="Arial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10.1109/ICIP48927.2020.9367353.</a:t>
            </a:r>
            <a:endParaRPr lang="en-US" sz="1050">
              <a:latin typeface="Arial"/>
              <a:ea typeface="+mn-lt"/>
              <a:cs typeface="+mn-lt"/>
            </a:endParaRPr>
          </a:p>
        </p:txBody>
      </p:sp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D4270A03-18DE-4B98-B431-347B0B1DF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20" y="234723"/>
            <a:ext cx="595994" cy="58782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2306D-882F-3AB6-970B-2A9C33329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" name="Rectangle: Rounded Corners 9">
            <a:extLst>
              <a:ext uri="{FF2B5EF4-FFF2-40B4-BE49-F238E27FC236}">
                <a16:creationId xmlns:a16="http://schemas.microsoft.com/office/drawing/2014/main" id="{6184C3D7-FD96-44F7-8999-D945A53B75DC}"/>
              </a:ext>
            </a:extLst>
          </p:cNvPr>
          <p:cNvSpPr/>
          <p:nvPr/>
        </p:nvSpPr>
        <p:spPr>
          <a:xfrm>
            <a:off x="576736" y="2806799"/>
            <a:ext cx="7981214" cy="68580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050">
                <a:solidFill>
                  <a:schemeClr val="bg1"/>
                </a:solidFill>
                <a:latin typeface="Arial"/>
                <a:ea typeface="JetBrains Mono"/>
                <a:cs typeface="JetBrains Mono"/>
              </a:rPr>
              <a:t>[3]. </a:t>
            </a:r>
            <a:r>
              <a:rPr lang="en-GB" sz="1050">
                <a:solidFill>
                  <a:schemeClr val="bg1"/>
                </a:solidFill>
              </a:rPr>
              <a:t>https://</a:t>
            </a:r>
            <a:r>
              <a:rPr lang="en-GB" sz="1050" err="1">
                <a:solidFill>
                  <a:schemeClr val="bg1"/>
                </a:solidFill>
              </a:rPr>
              <a:t>americanipachart.com</a:t>
            </a:r>
            <a:r>
              <a:rPr lang="en-GB" sz="105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472770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9;p34">
            <a:extLst>
              <a:ext uri="{FF2B5EF4-FFF2-40B4-BE49-F238E27FC236}">
                <a16:creationId xmlns:a16="http://schemas.microsoft.com/office/drawing/2014/main" id="{FC94D1E9-081C-2D38-004C-E9AE0674CBEA}"/>
              </a:ext>
            </a:extLst>
          </p:cNvPr>
          <p:cNvSpPr/>
          <p:nvPr/>
        </p:nvSpPr>
        <p:spPr>
          <a:xfrm>
            <a:off x="587298" y="666436"/>
            <a:ext cx="7969404" cy="2430164"/>
          </a:xfrm>
          <a:prstGeom prst="roundRect">
            <a:avLst>
              <a:gd name="adj" fmla="val 492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55E186-48F3-4122-9697-EC2FE97B0D85}"/>
              </a:ext>
            </a:extLst>
          </p:cNvPr>
          <p:cNvSpPr/>
          <p:nvPr/>
        </p:nvSpPr>
        <p:spPr>
          <a:xfrm>
            <a:off x="0" y="896575"/>
            <a:ext cx="8826910" cy="2245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DIME: </a:t>
            </a:r>
            <a:r>
              <a:rPr lang="en-US" sz="3000" b="1">
                <a:solidFill>
                  <a:srgbClr val="00B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Dual Interpretable </a:t>
            </a:r>
          </a:p>
          <a:p>
            <a:pPr algn="ctr"/>
            <a:r>
              <a:rPr lang="en-US" sz="3000" b="1">
                <a:solidFill>
                  <a:srgbClr val="00B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Model-Agnostic Explanations</a:t>
            </a:r>
            <a:r>
              <a:rPr lang="en-US" sz="2400" b="1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800" b="1" kern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global explanations to generate local interpretations </a:t>
            </a:r>
          </a:p>
          <a:p>
            <a:pPr algn="ctr"/>
            <a:r>
              <a:rPr lang="en-US" sz="1800" b="1" kern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intent classification models using explainable AI</a:t>
            </a:r>
          </a:p>
        </p:txBody>
      </p:sp>
      <p:sp>
        <p:nvSpPr>
          <p:cNvPr id="2" name="Rectangle: Rounded Corners 23">
            <a:extLst>
              <a:ext uri="{FF2B5EF4-FFF2-40B4-BE49-F238E27FC236}">
                <a16:creationId xmlns:a16="http://schemas.microsoft.com/office/drawing/2014/main" id="{CC5815D3-6FBA-6C88-ACEC-B5DE396DDB02}"/>
              </a:ext>
            </a:extLst>
          </p:cNvPr>
          <p:cNvSpPr/>
          <p:nvPr/>
        </p:nvSpPr>
        <p:spPr>
          <a:xfrm>
            <a:off x="2848356" y="3279755"/>
            <a:ext cx="3465576" cy="119655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7" name="Picture 2" descr="Profile photo of Ishara Dissanayake">
            <a:extLst>
              <a:ext uri="{FF2B5EF4-FFF2-40B4-BE49-F238E27FC236}">
                <a16:creationId xmlns:a16="http://schemas.microsoft.com/office/drawing/2014/main" id="{963F7BBD-B3C0-4391-BF3D-408CBEAFE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362" y="3392533"/>
            <a:ext cx="949730" cy="94973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617C15-2CDE-4143-BC7A-962FA2087D57}"/>
              </a:ext>
            </a:extLst>
          </p:cNvPr>
          <p:cNvSpPr/>
          <p:nvPr/>
        </p:nvSpPr>
        <p:spPr>
          <a:xfrm>
            <a:off x="4106098" y="3343421"/>
            <a:ext cx="1812577" cy="94973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Dissanayake D.M.I.M.</a:t>
            </a:r>
          </a:p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IT19069432</a:t>
            </a:r>
          </a:p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Data Science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99A55D-E9CF-2637-F037-FA89C247A0CD}"/>
              </a:ext>
            </a:extLst>
          </p:cNvPr>
          <p:cNvSpPr/>
          <p:nvPr/>
        </p:nvSpPr>
        <p:spPr>
          <a:xfrm>
            <a:off x="6702604" y="896575"/>
            <a:ext cx="762500" cy="350846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99%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F38377DD-581B-0BE1-A394-FFB1ABD8E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08" y="896575"/>
            <a:ext cx="864320" cy="94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644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C86655D5-AB13-44DA-937C-E7CB86E35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535846"/>
            <a:ext cx="841130" cy="8411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Functional</a:t>
            </a:r>
            <a:b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Requirements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61BC93-61FB-4C93-A66A-AC527063AEEB}"/>
              </a:ext>
            </a:extLst>
          </p:cNvPr>
          <p:cNvSpPr/>
          <p:nvPr/>
        </p:nvSpPr>
        <p:spPr>
          <a:xfrm>
            <a:off x="1228294" y="3369404"/>
            <a:ext cx="6681266" cy="40514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 should provide adjustable configurations required for explanations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45491D2-D5DE-45F4-B2E6-87DA419FF181}"/>
              </a:ext>
            </a:extLst>
          </p:cNvPr>
          <p:cNvSpPr/>
          <p:nvPr/>
        </p:nvSpPr>
        <p:spPr>
          <a:xfrm>
            <a:off x="1228294" y="1651210"/>
            <a:ext cx="6681266" cy="392664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 should provide methods to calculate global and local explanations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EB3F263-9A78-491F-9A40-5E8EBF13966B}"/>
              </a:ext>
            </a:extLst>
          </p:cNvPr>
          <p:cNvSpPr/>
          <p:nvPr/>
        </p:nvSpPr>
        <p:spPr>
          <a:xfrm>
            <a:off x="1231367" y="2181843"/>
            <a:ext cx="6681266" cy="392664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 should provide a local server as a visualization tool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C5F677-5DD5-458B-B2FC-CF37A656307B}"/>
              </a:ext>
            </a:extLst>
          </p:cNvPr>
          <p:cNvSpPr/>
          <p:nvPr/>
        </p:nvSpPr>
        <p:spPr>
          <a:xfrm>
            <a:off x="1228294" y="2712476"/>
            <a:ext cx="6681266" cy="518958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 should be applicable to any text classification model that outputs confidence scores for predictions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0D42F0C-05CA-407E-AA71-6E3D0F482C18}"/>
              </a:ext>
            </a:extLst>
          </p:cNvPr>
          <p:cNvSpPr/>
          <p:nvPr/>
        </p:nvSpPr>
        <p:spPr>
          <a:xfrm>
            <a:off x="1228293" y="3912520"/>
            <a:ext cx="6681266" cy="40514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 should utilize caching to optimize calculations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8AF53B2-A6A2-FFE0-76CA-103B81FBB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2" y="1694149"/>
            <a:ext cx="306786" cy="306786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5D4A8B0-E9C4-3454-A6D5-E503AE366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2" y="2818562"/>
            <a:ext cx="306786" cy="306786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0E15E24-E564-1C48-EED1-157A7B8B7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2" y="3418584"/>
            <a:ext cx="306786" cy="30678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B0369-B899-5430-F7AE-F4A2F9F11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BE8FD48-1717-CF14-FDEA-F6D608728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0" y="2184569"/>
            <a:ext cx="306786" cy="306786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C2DF408-E5F4-FA8D-A73E-443A54A84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0" y="4010881"/>
            <a:ext cx="306786" cy="3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537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1076D49-AA52-29F5-688A-B69B60BA64FA}"/>
              </a:ext>
            </a:extLst>
          </p:cNvPr>
          <p:cNvSpPr/>
          <p:nvPr/>
        </p:nvSpPr>
        <p:spPr>
          <a:xfrm>
            <a:off x="575436" y="1565246"/>
            <a:ext cx="7941755" cy="3013145"/>
          </a:xfrm>
          <a:prstGeom prst="roundRect">
            <a:avLst>
              <a:gd name="adj" fmla="val 10954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1FE61-B7FD-273F-0A1F-6EE90115E854}"/>
              </a:ext>
            </a:extLst>
          </p:cNvPr>
          <p:cNvSpPr/>
          <p:nvPr/>
        </p:nvSpPr>
        <p:spPr>
          <a:xfrm>
            <a:off x="3796292" y="2345057"/>
            <a:ext cx="1636191" cy="30805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38" descr="A picture containing text, first-aid kit&#10;&#10;Description automatically generated">
            <a:extLst>
              <a:ext uri="{FF2B5EF4-FFF2-40B4-BE49-F238E27FC236}">
                <a16:creationId xmlns:a16="http://schemas.microsoft.com/office/drawing/2014/main" id="{C9A8AFD9-6215-E7D3-7D4C-F9B6A7D1E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7" y="612059"/>
            <a:ext cx="685800" cy="685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Generating</a:t>
            </a:r>
            <a:br>
              <a:rPr lang="en-US" sz="4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 Explanations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411E7B46-4812-7660-F88F-7C6C37D31C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852" y="2098742"/>
            <a:ext cx="322036" cy="32203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CF20F82-5F60-3C70-112E-8913CE454D9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6" y="1840720"/>
            <a:ext cx="342900" cy="342900"/>
          </a:xfrm>
          <a:prstGeom prst="rect">
            <a:avLst/>
          </a:prstGeom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992D5F13-66E9-5F0C-D20E-AF805FD44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54" y="2069321"/>
            <a:ext cx="342900" cy="342900"/>
          </a:xfrm>
          <a:prstGeom prst="rect">
            <a:avLst/>
          </a:prstGeom>
        </p:spPr>
      </p:pic>
      <p:pic>
        <p:nvPicPr>
          <p:cNvPr id="49" name="Picture 48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38AC5FA-06D2-9C83-6E54-18632BBE9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15" y="1931054"/>
            <a:ext cx="449826" cy="449826"/>
          </a:xfrm>
          <a:prstGeom prst="rect">
            <a:avLst/>
          </a:prstGeom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79CDDB81-1209-280C-5ECE-6DC806AA04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280" y="2032449"/>
            <a:ext cx="247036" cy="247036"/>
          </a:xfrm>
          <a:prstGeom prst="rect">
            <a:avLst/>
          </a:prstGeom>
        </p:spPr>
      </p:pic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493F8A3A-7740-0136-FE85-2D5B390EA7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41" y="1759604"/>
            <a:ext cx="342900" cy="3429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F04CAA4-C467-EB64-3E68-BC6A56D05DFE}"/>
              </a:ext>
            </a:extLst>
          </p:cNvPr>
          <p:cNvSpPr txBox="1"/>
          <p:nvPr/>
        </p:nvSpPr>
        <p:spPr>
          <a:xfrm>
            <a:off x="2137942" y="2421141"/>
            <a:ext cx="105876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25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 Web Server/ CLI/ Python API</a:t>
            </a:r>
            <a:endParaRPr lang="en-US" sz="825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4CF5CF-39A4-1D7D-281E-04672FAEA158}"/>
              </a:ext>
            </a:extLst>
          </p:cNvPr>
          <p:cNvSpPr txBox="1"/>
          <p:nvPr/>
        </p:nvSpPr>
        <p:spPr>
          <a:xfrm>
            <a:off x="1009820" y="2418213"/>
            <a:ext cx="82833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25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Developers and Testers</a:t>
            </a:r>
            <a:endParaRPr lang="en-US" sz="825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525CBD06-BF05-9A7B-5AFC-1CF4152B179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98" y="1895236"/>
            <a:ext cx="246575" cy="24657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F2F2A45-90A0-3A52-07D1-3BA1282D445E}"/>
              </a:ext>
            </a:extLst>
          </p:cNvPr>
          <p:cNvSpPr txBox="1"/>
          <p:nvPr/>
        </p:nvSpPr>
        <p:spPr>
          <a:xfrm>
            <a:off x="4033937" y="1796647"/>
            <a:ext cx="163079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Request Model Explanations (XAI)</a:t>
            </a:r>
            <a:endParaRPr lang="en-US" sz="105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Picture 67" descr="Icon&#10;&#10;Description automatically generated">
            <a:extLst>
              <a:ext uri="{FF2B5EF4-FFF2-40B4-BE49-F238E27FC236}">
                <a16:creationId xmlns:a16="http://schemas.microsoft.com/office/drawing/2014/main" id="{95220E7B-E0CD-3CC3-2670-4B0D05EC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204" y="2032449"/>
            <a:ext cx="247036" cy="247036"/>
          </a:xfrm>
          <a:prstGeom prst="rect">
            <a:avLst/>
          </a:prstGeom>
        </p:spPr>
      </p:pic>
      <p:pic>
        <p:nvPicPr>
          <p:cNvPr id="71" name="Picture 7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7F81E1-A0CF-F0DD-C4CB-AC779DB8E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56" y="2514967"/>
            <a:ext cx="449826" cy="44982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87B1599-6B5D-9FDA-C67D-A599DFC30436}"/>
              </a:ext>
            </a:extLst>
          </p:cNvPr>
          <p:cNvSpPr txBox="1"/>
          <p:nvPr/>
        </p:nvSpPr>
        <p:spPr>
          <a:xfrm>
            <a:off x="6999414" y="2554022"/>
            <a:ext cx="907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Trained RASA Model</a:t>
            </a:r>
            <a:endParaRPr 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67F4FFEE-AC49-10B8-C225-C5FD70A4A282}"/>
              </a:ext>
            </a:extLst>
          </p:cNvPr>
          <p:cNvCxnSpPr>
            <a:cxnSpLocks/>
            <a:stCxn id="71" idx="1"/>
            <a:endCxn id="96" idx="3"/>
          </p:cNvCxnSpPr>
          <p:nvPr/>
        </p:nvCxnSpPr>
        <p:spPr>
          <a:xfrm rot="10800000" flipV="1">
            <a:off x="5435406" y="2739879"/>
            <a:ext cx="1117751" cy="669227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3CBC2A8-C468-8035-510E-91CF87434E9B}"/>
              </a:ext>
            </a:extLst>
          </p:cNvPr>
          <p:cNvSpPr txBox="1"/>
          <p:nvPr/>
        </p:nvSpPr>
        <p:spPr>
          <a:xfrm>
            <a:off x="3801685" y="2773847"/>
            <a:ext cx="1630799" cy="369332"/>
          </a:xfrm>
          <a:prstGeom prst="rect">
            <a:avLst/>
          </a:prstGeom>
          <a:solidFill>
            <a:srgbClr val="3A4950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900">
                <a:solidFill>
                  <a:srgbClr val="D0E0E3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Retrieve default DIME Configs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E54881A-2AA5-0B90-F1CD-5B3BBB6FF65B}"/>
              </a:ext>
            </a:extLst>
          </p:cNvPr>
          <p:cNvSpPr txBox="1"/>
          <p:nvPr/>
        </p:nvSpPr>
        <p:spPr>
          <a:xfrm>
            <a:off x="3801684" y="3224441"/>
            <a:ext cx="1633721" cy="369332"/>
          </a:xfrm>
          <a:prstGeom prst="rect">
            <a:avLst/>
          </a:prstGeom>
          <a:solidFill>
            <a:srgbClr val="3A4950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900">
                <a:solidFill>
                  <a:srgbClr val="D0E0E3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Generate DIME Explanations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1E7C57E-CF7D-F519-2371-F285E237AD46}"/>
              </a:ext>
            </a:extLst>
          </p:cNvPr>
          <p:cNvSpPr txBox="1"/>
          <p:nvPr/>
        </p:nvSpPr>
        <p:spPr>
          <a:xfrm>
            <a:off x="3784529" y="3664621"/>
            <a:ext cx="1633720" cy="230832"/>
          </a:xfrm>
          <a:prstGeom prst="rect">
            <a:avLst/>
          </a:prstGeom>
          <a:solidFill>
            <a:srgbClr val="3A4950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900">
                <a:solidFill>
                  <a:srgbClr val="D0E0E3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Visualize DIME Explanation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A6AE21B-50D1-9E2B-CCF0-0933B5EEA4E1}"/>
              </a:ext>
            </a:extLst>
          </p:cNvPr>
          <p:cNvSpPr txBox="1"/>
          <p:nvPr/>
        </p:nvSpPr>
        <p:spPr>
          <a:xfrm>
            <a:off x="3793370" y="3979385"/>
            <a:ext cx="1639112" cy="369332"/>
          </a:xfrm>
          <a:prstGeom prst="rect">
            <a:avLst/>
          </a:prstGeom>
          <a:solidFill>
            <a:srgbClr val="3A4950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900">
                <a:solidFill>
                  <a:srgbClr val="D0E0E3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Download Explanation as a JSON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0038C-9D9E-2970-3655-35D10CD26F2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62" y="3064702"/>
            <a:ext cx="342900" cy="3429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1F4A74-8BD4-CA8F-C379-17746A016C0A}"/>
              </a:ext>
            </a:extLst>
          </p:cNvPr>
          <p:cNvSpPr txBox="1"/>
          <p:nvPr/>
        </p:nvSpPr>
        <p:spPr>
          <a:xfrm>
            <a:off x="6999414" y="3060062"/>
            <a:ext cx="907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 Cache Directory</a:t>
            </a:r>
            <a:endParaRPr 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701F18D-6FC9-824E-6D1B-E5B5D9149AD2}"/>
              </a:ext>
            </a:extLst>
          </p:cNvPr>
          <p:cNvCxnSpPr>
            <a:cxnSpLocks/>
            <a:stCxn id="4" idx="1"/>
            <a:endCxn id="96" idx="3"/>
          </p:cNvCxnSpPr>
          <p:nvPr/>
        </p:nvCxnSpPr>
        <p:spPr>
          <a:xfrm rot="10800000" flipV="1">
            <a:off x="5435406" y="3236151"/>
            <a:ext cx="1173057" cy="172955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427A55C2-0893-9ED5-BD9F-3DA4DB4B152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62" y="3551397"/>
            <a:ext cx="342900" cy="342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54CDAB7-2879-78DD-130C-ED086D6EC347}"/>
              </a:ext>
            </a:extLst>
          </p:cNvPr>
          <p:cNvSpPr txBox="1"/>
          <p:nvPr/>
        </p:nvSpPr>
        <p:spPr>
          <a:xfrm>
            <a:off x="6999414" y="3543281"/>
            <a:ext cx="111482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 Explanations Directory</a:t>
            </a:r>
            <a:endParaRPr 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9160B8-FF6B-6866-F944-38D3BB4F4B5D}"/>
              </a:ext>
            </a:extLst>
          </p:cNvPr>
          <p:cNvSpPr txBox="1"/>
          <p:nvPr/>
        </p:nvSpPr>
        <p:spPr>
          <a:xfrm>
            <a:off x="6999414" y="2155885"/>
            <a:ext cx="10613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dime_config.yml</a:t>
            </a:r>
            <a:endParaRPr 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157B3F52-331E-E3B9-9E65-C08F4478893A}"/>
              </a:ext>
            </a:extLst>
          </p:cNvPr>
          <p:cNvCxnSpPr>
            <a:cxnSpLocks/>
            <a:stCxn id="20" idx="1"/>
            <a:endCxn id="95" idx="3"/>
          </p:cNvCxnSpPr>
          <p:nvPr/>
        </p:nvCxnSpPr>
        <p:spPr>
          <a:xfrm rot="10800000" flipV="1">
            <a:off x="5432484" y="2259759"/>
            <a:ext cx="1198368" cy="698753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28364103-6E37-FADE-686C-C22D1731F82D}"/>
              </a:ext>
            </a:extLst>
          </p:cNvPr>
          <p:cNvCxnSpPr>
            <a:cxnSpLocks/>
            <a:stCxn id="96" idx="3"/>
            <a:endCxn id="36" idx="1"/>
          </p:cNvCxnSpPr>
          <p:nvPr/>
        </p:nvCxnSpPr>
        <p:spPr>
          <a:xfrm>
            <a:off x="5435405" y="3409107"/>
            <a:ext cx="1173057" cy="3137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7EBABB55-FA0A-E657-2CA7-4F36485CB529}"/>
              </a:ext>
            </a:extLst>
          </p:cNvPr>
          <p:cNvCxnSpPr>
            <a:cxnSpLocks/>
            <a:stCxn id="36" idx="2"/>
            <a:endCxn id="98" idx="3"/>
          </p:cNvCxnSpPr>
          <p:nvPr/>
        </p:nvCxnSpPr>
        <p:spPr>
          <a:xfrm rot="5400000" flipH="1">
            <a:off x="6041951" y="3156336"/>
            <a:ext cx="114260" cy="1361663"/>
          </a:xfrm>
          <a:prstGeom prst="curvedConnector4">
            <a:avLst>
              <a:gd name="adj1" fmla="val -200070"/>
              <a:gd name="adj2" fmla="val 56296"/>
            </a:avLst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E682D55E-FDF0-19ED-48C5-F1782B6BAAD6}"/>
              </a:ext>
            </a:extLst>
          </p:cNvPr>
          <p:cNvCxnSpPr>
            <a:cxnSpLocks/>
          </p:cNvCxnSpPr>
          <p:nvPr/>
        </p:nvCxnSpPr>
        <p:spPr>
          <a:xfrm rot="5400000">
            <a:off x="4535012" y="2245630"/>
            <a:ext cx="168093" cy="1028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65816DA5-B582-AF17-1A4B-343D752495DA}"/>
              </a:ext>
            </a:extLst>
          </p:cNvPr>
          <p:cNvCxnSpPr>
            <a:cxnSpLocks/>
            <a:stCxn id="120" idx="1"/>
            <a:endCxn id="95" idx="1"/>
          </p:cNvCxnSpPr>
          <p:nvPr/>
        </p:nvCxnSpPr>
        <p:spPr>
          <a:xfrm rot="10800000" flipH="1" flipV="1">
            <a:off x="3801683" y="2507421"/>
            <a:ext cx="2" cy="451091"/>
          </a:xfrm>
          <a:prstGeom prst="curvedConnector3">
            <a:avLst>
              <a:gd name="adj1" fmla="val -1143000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6CDB3F13-5B3E-AD0F-56EC-F8D5DF0143E6}"/>
              </a:ext>
            </a:extLst>
          </p:cNvPr>
          <p:cNvCxnSpPr>
            <a:cxnSpLocks/>
            <a:stCxn id="95" idx="1"/>
            <a:endCxn id="96" idx="1"/>
          </p:cNvCxnSpPr>
          <p:nvPr/>
        </p:nvCxnSpPr>
        <p:spPr>
          <a:xfrm rot="10800000" flipV="1">
            <a:off x="3801685" y="2958513"/>
            <a:ext cx="1" cy="450594"/>
          </a:xfrm>
          <a:prstGeom prst="curvedConnector3">
            <a:avLst>
              <a:gd name="adj1" fmla="val 2286010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9687FB4C-A5AA-34FD-9B16-E00C1C0DF895}"/>
              </a:ext>
            </a:extLst>
          </p:cNvPr>
          <p:cNvCxnSpPr>
            <a:cxnSpLocks/>
            <a:stCxn id="52" idx="2"/>
            <a:endCxn id="100" idx="1"/>
          </p:cNvCxnSpPr>
          <p:nvPr/>
        </p:nvCxnSpPr>
        <p:spPr>
          <a:xfrm rot="16200000" flipH="1">
            <a:off x="2532017" y="2902697"/>
            <a:ext cx="1396661" cy="1126045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15918AD0-1CBA-FD48-C312-5927574B6B01}"/>
              </a:ext>
            </a:extLst>
          </p:cNvPr>
          <p:cNvCxnSpPr>
            <a:cxnSpLocks/>
            <a:stCxn id="98" idx="1"/>
            <a:endCxn id="52" idx="2"/>
          </p:cNvCxnSpPr>
          <p:nvPr/>
        </p:nvCxnSpPr>
        <p:spPr>
          <a:xfrm rot="10800000">
            <a:off x="2667325" y="2767391"/>
            <a:ext cx="1117204" cy="1012647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2AF561E-CFEC-31EA-E31B-17B718FB91C3}"/>
              </a:ext>
            </a:extLst>
          </p:cNvPr>
          <p:cNvSpPr txBox="1"/>
          <p:nvPr/>
        </p:nvSpPr>
        <p:spPr>
          <a:xfrm>
            <a:off x="3801683" y="2322756"/>
            <a:ext cx="1633721" cy="369332"/>
          </a:xfrm>
          <a:prstGeom prst="rect">
            <a:avLst/>
          </a:prstGeom>
          <a:solidFill>
            <a:srgbClr val="3A4950"/>
          </a:solidFill>
        </p:spPr>
        <p:txBody>
          <a:bodyPr wrap="square">
            <a:spAutoFit/>
          </a:bodyPr>
          <a:lstStyle/>
          <a:p>
            <a:r>
              <a:rPr lang="en-US" sz="900">
                <a:solidFill>
                  <a:srgbClr val="D0E0E3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Getting Data instance and user configs</a:t>
            </a:r>
            <a:endParaRPr lang="en-US" sz="900">
              <a:solidFill>
                <a:srgbClr val="D0E0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2" name="Connector: Curved 131">
            <a:extLst>
              <a:ext uri="{FF2B5EF4-FFF2-40B4-BE49-F238E27FC236}">
                <a16:creationId xmlns:a16="http://schemas.microsoft.com/office/drawing/2014/main" id="{0BC18BA5-0087-A7C2-D668-4482451801FA}"/>
              </a:ext>
            </a:extLst>
          </p:cNvPr>
          <p:cNvCxnSpPr>
            <a:cxnSpLocks/>
            <a:stCxn id="96" idx="1"/>
            <a:endCxn id="98" idx="1"/>
          </p:cNvCxnSpPr>
          <p:nvPr/>
        </p:nvCxnSpPr>
        <p:spPr>
          <a:xfrm rot="10800000" flipV="1">
            <a:off x="3784530" y="3409107"/>
            <a:ext cx="17155" cy="370930"/>
          </a:xfrm>
          <a:prstGeom prst="curvedConnector3">
            <a:avLst>
              <a:gd name="adj1" fmla="val 1432556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51DAAF23-1347-FB51-72CF-806DC8D6B1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3" y="3831958"/>
            <a:ext cx="282021" cy="282021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34DEFE82-F883-8FB0-E232-85220FD2673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6" y="3554142"/>
            <a:ext cx="411480" cy="20006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F21FBFA9-7D6D-F253-D498-35D087EDF53F}"/>
              </a:ext>
            </a:extLst>
          </p:cNvPr>
          <p:cNvSpPr/>
          <p:nvPr/>
        </p:nvSpPr>
        <p:spPr>
          <a:xfrm>
            <a:off x="717679" y="3225445"/>
            <a:ext cx="480060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Picture 57" descr="Logo, company name&#10;&#10;Description automatically generated">
            <a:extLst>
              <a:ext uri="{FF2B5EF4-FFF2-40B4-BE49-F238E27FC236}">
                <a16:creationId xmlns:a16="http://schemas.microsoft.com/office/drawing/2014/main" id="{221F5467-A9B0-67D3-35BD-D3671B3371D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69" y="3245135"/>
            <a:ext cx="411480" cy="16636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F883-B157-F523-4CA0-08719BC9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66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0338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A2DB2E2-DAE5-4634-8928-D5A59F94F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5" y="615869"/>
            <a:ext cx="685800" cy="685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Non-functional</a:t>
            </a:r>
            <a:b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Requirements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3D2FD2-737E-4D49-844A-02C39A852098}"/>
              </a:ext>
            </a:extLst>
          </p:cNvPr>
          <p:cNvSpPr/>
          <p:nvPr/>
        </p:nvSpPr>
        <p:spPr>
          <a:xfrm>
            <a:off x="1225630" y="1990423"/>
            <a:ext cx="4164905" cy="413811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Calculations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F0B892-2A38-4DA3-A018-3F39D2D5131D}"/>
              </a:ext>
            </a:extLst>
          </p:cNvPr>
          <p:cNvSpPr/>
          <p:nvPr/>
        </p:nvSpPr>
        <p:spPr>
          <a:xfrm>
            <a:off x="1225630" y="2510813"/>
            <a:ext cx="4164905" cy="413811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Reliable Explanations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6C23DB-68DF-42C8-8A79-D1D70006AE04}"/>
              </a:ext>
            </a:extLst>
          </p:cNvPr>
          <p:cNvSpPr/>
          <p:nvPr/>
        </p:nvSpPr>
        <p:spPr>
          <a:xfrm>
            <a:off x="1225630" y="3029771"/>
            <a:ext cx="4164906" cy="413811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&amp; Interpretable Visualizations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33B56F-E36E-47B6-9F5A-D2295912D8D5}"/>
              </a:ext>
            </a:extLst>
          </p:cNvPr>
          <p:cNvSpPr/>
          <p:nvPr/>
        </p:nvSpPr>
        <p:spPr>
          <a:xfrm>
            <a:off x="1225630" y="3550162"/>
            <a:ext cx="4164905" cy="413811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Modular package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D4C76D8-AEC1-6B58-4644-A68E0E1E8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" y="2564326"/>
            <a:ext cx="306786" cy="306786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3F651CB7-85AE-F1F1-0F43-6A62AEF99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" y="3599905"/>
            <a:ext cx="306786" cy="30678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7092D-4294-C691-97CE-71F4D9B5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A86AD79-9E72-C2C6-4E29-7C9DB3FC7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" y="3092987"/>
            <a:ext cx="306786" cy="306786"/>
          </a:xfrm>
          <a:prstGeom prst="rect">
            <a:avLst/>
          </a:prstGeom>
        </p:spPr>
      </p:pic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61576063-0CBE-2F61-731F-AB0468805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" y="2057408"/>
            <a:ext cx="306786" cy="3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501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F838162A-62E0-4C18-7FD7-F07F7215B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5" y="612059"/>
            <a:ext cx="685800" cy="685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</a:t>
            </a:r>
            <a:b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Algorithm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572965" y="1931291"/>
            <a:ext cx="1499666" cy="40805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Input Data</a:t>
            </a:r>
            <a:endParaRPr lang="en-US" sz="135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B889588-749B-44A4-A97C-E68B7D4A2993}"/>
              </a:ext>
            </a:extLst>
          </p:cNvPr>
          <p:cNvSpPr/>
          <p:nvPr/>
        </p:nvSpPr>
        <p:spPr>
          <a:xfrm>
            <a:off x="2198729" y="2040066"/>
            <a:ext cx="381000" cy="1905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78F70B-49D5-C6CC-1E4C-227257B6FD1F}"/>
              </a:ext>
            </a:extLst>
          </p:cNvPr>
          <p:cNvSpPr/>
          <p:nvPr/>
        </p:nvSpPr>
        <p:spPr>
          <a:xfrm>
            <a:off x="2705828" y="1931291"/>
            <a:ext cx="1499666" cy="40805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Tokenize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24B55FE-243B-5039-582F-42E891E48921}"/>
              </a:ext>
            </a:extLst>
          </p:cNvPr>
          <p:cNvSpPr/>
          <p:nvPr/>
        </p:nvSpPr>
        <p:spPr>
          <a:xfrm>
            <a:off x="4331592" y="2040066"/>
            <a:ext cx="381000" cy="1905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3C99BE6-151F-C47F-695A-4CC6A552595A}"/>
              </a:ext>
            </a:extLst>
          </p:cNvPr>
          <p:cNvSpPr/>
          <p:nvPr/>
        </p:nvSpPr>
        <p:spPr>
          <a:xfrm>
            <a:off x="4838691" y="1931291"/>
            <a:ext cx="1499666" cy="40805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Preprocess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F23C8C6-519A-0F8F-3890-B24B9842DC73}"/>
              </a:ext>
            </a:extLst>
          </p:cNvPr>
          <p:cNvSpPr/>
          <p:nvPr/>
        </p:nvSpPr>
        <p:spPr>
          <a:xfrm rot="1159952">
            <a:off x="6464455" y="2101026"/>
            <a:ext cx="381000" cy="1905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965F7A4-DDCA-C89C-7D85-D48A3974C8F1}"/>
              </a:ext>
            </a:extLst>
          </p:cNvPr>
          <p:cNvSpPr/>
          <p:nvPr/>
        </p:nvSpPr>
        <p:spPr>
          <a:xfrm>
            <a:off x="6971554" y="1931291"/>
            <a:ext cx="1499666" cy="1389694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Calculate Global feature importance per token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CBAEE38-BA10-8F84-1A2F-500EC62484CC}"/>
              </a:ext>
            </a:extLst>
          </p:cNvPr>
          <p:cNvSpPr/>
          <p:nvPr/>
        </p:nvSpPr>
        <p:spPr>
          <a:xfrm>
            <a:off x="4838691" y="2912935"/>
            <a:ext cx="1499666" cy="40805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Cache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4C2AC63-3F0C-DC4F-235F-92A672587140}"/>
              </a:ext>
            </a:extLst>
          </p:cNvPr>
          <p:cNvSpPr/>
          <p:nvPr/>
        </p:nvSpPr>
        <p:spPr>
          <a:xfrm rot="8625996">
            <a:off x="6464455" y="2968370"/>
            <a:ext cx="381000" cy="1905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51BB9D-CBA9-EE62-DBE0-9D1D387D8063}"/>
              </a:ext>
            </a:extLst>
          </p:cNvPr>
          <p:cNvSpPr/>
          <p:nvPr/>
        </p:nvSpPr>
        <p:spPr>
          <a:xfrm>
            <a:off x="2705828" y="2912935"/>
            <a:ext cx="1499666" cy="40805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Feature Selection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2365D6E-F180-380E-33AA-15A3B9203659}"/>
              </a:ext>
            </a:extLst>
          </p:cNvPr>
          <p:cNvSpPr/>
          <p:nvPr/>
        </p:nvSpPr>
        <p:spPr>
          <a:xfrm rot="10800000">
            <a:off x="4331592" y="3021710"/>
            <a:ext cx="381000" cy="1905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A416262-B307-A1E7-C87E-57087CA77CC8}"/>
              </a:ext>
            </a:extLst>
          </p:cNvPr>
          <p:cNvSpPr/>
          <p:nvPr/>
        </p:nvSpPr>
        <p:spPr>
          <a:xfrm>
            <a:off x="572965" y="2912936"/>
            <a:ext cx="1499666" cy="138969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Calculate local feature importance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6E6303F-2705-D0F7-9928-27D03F630426}"/>
              </a:ext>
            </a:extLst>
          </p:cNvPr>
          <p:cNvSpPr/>
          <p:nvPr/>
        </p:nvSpPr>
        <p:spPr>
          <a:xfrm rot="8509486">
            <a:off x="2198729" y="3082670"/>
            <a:ext cx="381000" cy="1905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D33D865-9DE5-7ACF-FEAD-B523380C9CE0}"/>
              </a:ext>
            </a:extLst>
          </p:cNvPr>
          <p:cNvSpPr/>
          <p:nvPr/>
        </p:nvSpPr>
        <p:spPr>
          <a:xfrm rot="1936705">
            <a:off x="2198729" y="3942393"/>
            <a:ext cx="381000" cy="1905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14A6216-14D8-41F8-1F1A-15DC57EFAF9F}"/>
              </a:ext>
            </a:extLst>
          </p:cNvPr>
          <p:cNvSpPr/>
          <p:nvPr/>
        </p:nvSpPr>
        <p:spPr>
          <a:xfrm>
            <a:off x="2705828" y="3894578"/>
            <a:ext cx="1499666" cy="40805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Explanation object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86E2563-745B-F672-7A2D-8DFDB3A1E81B}"/>
              </a:ext>
            </a:extLst>
          </p:cNvPr>
          <p:cNvSpPr/>
          <p:nvPr/>
        </p:nvSpPr>
        <p:spPr>
          <a:xfrm>
            <a:off x="4381500" y="4003353"/>
            <a:ext cx="381000" cy="1905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8ACAA8F-D875-2F2E-2464-BA6FAF2D9123}"/>
              </a:ext>
            </a:extLst>
          </p:cNvPr>
          <p:cNvSpPr/>
          <p:nvPr/>
        </p:nvSpPr>
        <p:spPr>
          <a:xfrm>
            <a:off x="4888599" y="3894578"/>
            <a:ext cx="1499666" cy="40805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Persist as JSON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26D301EA-4333-A959-EA00-F0B086DC8EF9}"/>
              </a:ext>
            </a:extLst>
          </p:cNvPr>
          <p:cNvSpPr/>
          <p:nvPr/>
        </p:nvSpPr>
        <p:spPr>
          <a:xfrm>
            <a:off x="6514363" y="4003353"/>
            <a:ext cx="381000" cy="1905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1152F01-194F-3D02-BDA3-9030BBB08895}"/>
              </a:ext>
            </a:extLst>
          </p:cNvPr>
          <p:cNvSpPr/>
          <p:nvPr/>
        </p:nvSpPr>
        <p:spPr>
          <a:xfrm>
            <a:off x="7021462" y="3894578"/>
            <a:ext cx="1499666" cy="40805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Visualize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ADABFA-01F6-A73B-E242-709A6AFD82A2}"/>
              </a:ext>
            </a:extLst>
          </p:cNvPr>
          <p:cNvCxnSpPr/>
          <p:nvPr/>
        </p:nvCxnSpPr>
        <p:spPr>
          <a:xfrm>
            <a:off x="572965" y="2659380"/>
            <a:ext cx="5815300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F48851-2F9D-F975-167D-CD752A23655D}"/>
              </a:ext>
            </a:extLst>
          </p:cNvPr>
          <p:cNvCxnSpPr/>
          <p:nvPr/>
        </p:nvCxnSpPr>
        <p:spPr>
          <a:xfrm>
            <a:off x="2705828" y="3619500"/>
            <a:ext cx="5815300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728DB-5A7A-ECC0-1D08-6FE35FD9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453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F838162A-62E0-4C18-7FD7-F07F7215B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5" y="612059"/>
            <a:ext cx="685800" cy="685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</a:t>
            </a:r>
            <a:b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Algorithm </a:t>
            </a:r>
            <a:r>
              <a:rPr lang="en-US" sz="2175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cont.</a:t>
            </a:r>
            <a:endParaRPr lang="en-US" sz="4500">
              <a:solidFill>
                <a:srgbClr val="3A4950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A294DB-AAC0-2CB0-CA58-981EF75A4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68"/>
          <a:stretch/>
        </p:blipFill>
        <p:spPr>
          <a:xfrm>
            <a:off x="685800" y="1465620"/>
            <a:ext cx="7772401" cy="32816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046F4-D5AE-C56C-C629-705B0746C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7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8546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Solution</a:t>
            </a: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lang="en-US" sz="405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39F0AA-C6CE-99CB-557E-FD9D19A5D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ABF41A-3FB2-807F-386F-1665EAB95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364"/>
          <a:stretch/>
        </p:blipFill>
        <p:spPr>
          <a:xfrm>
            <a:off x="2585753" y="515552"/>
            <a:ext cx="3243949" cy="19730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190173-837D-2E88-43D7-2A73FB429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583"/>
          <a:stretch/>
        </p:blipFill>
        <p:spPr>
          <a:xfrm>
            <a:off x="379843" y="902544"/>
            <a:ext cx="1679019" cy="1494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A7D8C2-11A3-2957-A1FE-4DE37FCCFC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599" b="41027"/>
          <a:stretch/>
        </p:blipFill>
        <p:spPr>
          <a:xfrm>
            <a:off x="379843" y="2857252"/>
            <a:ext cx="1679019" cy="1434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488C5-C463-1D08-11CA-9426523A29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55"/>
          <a:stretch/>
        </p:blipFill>
        <p:spPr>
          <a:xfrm>
            <a:off x="5956901" y="3655005"/>
            <a:ext cx="3023369" cy="950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F7DD3-9754-78F1-B2A0-4A2CF877C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721" y="403855"/>
            <a:ext cx="2425795" cy="1479935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8F30A97E-597E-6B24-D53C-AC572425EEE6}"/>
              </a:ext>
            </a:extLst>
          </p:cNvPr>
          <p:cNvCxnSpPr>
            <a:cxnSpLocks/>
            <a:endCxn id="21" idx="3"/>
          </p:cNvCxnSpPr>
          <p:nvPr/>
        </p:nvCxnSpPr>
        <p:spPr>
          <a:xfrm rot="5400000">
            <a:off x="1357304" y="2203619"/>
            <a:ext cx="2072586" cy="669470"/>
          </a:xfrm>
          <a:prstGeom prst="curvedConnector2">
            <a:avLst/>
          </a:prstGeom>
          <a:ln w="19050"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9DA6D342-1000-F3AA-CF78-8F3F916EE1ED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 flipV="1">
            <a:off x="2058863" y="1143823"/>
            <a:ext cx="561759" cy="505845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9CB5B01-BF29-0552-87A8-8539600BA333}"/>
              </a:ext>
            </a:extLst>
          </p:cNvPr>
          <p:cNvCxnSpPr>
            <a:cxnSpLocks/>
            <a:stCxn id="17" idx="0"/>
            <a:endCxn id="8" idx="1"/>
          </p:cNvCxnSpPr>
          <p:nvPr/>
        </p:nvCxnSpPr>
        <p:spPr>
          <a:xfrm rot="16200000" flipH="1">
            <a:off x="4922088" y="-198809"/>
            <a:ext cx="628271" cy="2056993"/>
          </a:xfrm>
          <a:prstGeom prst="curvedConnector4">
            <a:avLst>
              <a:gd name="adj1" fmla="val -36386"/>
              <a:gd name="adj2" fmla="val 89426"/>
            </a:avLst>
          </a:prstGeom>
          <a:ln w="19050"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4CEC732-B40B-44D5-4F0D-8335BA13B281}"/>
              </a:ext>
            </a:extLst>
          </p:cNvPr>
          <p:cNvCxnSpPr>
            <a:cxnSpLocks/>
            <a:endCxn id="6" idx="0"/>
          </p:cNvCxnSpPr>
          <p:nvPr/>
        </p:nvCxnSpPr>
        <p:spPr>
          <a:xfrm rot="16200000" flipH="1">
            <a:off x="4666208" y="852627"/>
            <a:ext cx="2926458" cy="2678298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1A617B3B-408D-23E4-D957-DF2F18C1B9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9383" y="3170719"/>
            <a:ext cx="2144815" cy="1457229"/>
          </a:xfrm>
          <a:prstGeom prst="rect">
            <a:avLst/>
          </a:prstGeom>
        </p:spPr>
      </p:pic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4BC7878-6D83-FF0C-2F78-67473D90F654}"/>
              </a:ext>
            </a:extLst>
          </p:cNvPr>
          <p:cNvCxnSpPr>
            <a:cxnSpLocks/>
            <a:endCxn id="37" idx="0"/>
          </p:cNvCxnSpPr>
          <p:nvPr/>
        </p:nvCxnSpPr>
        <p:spPr>
          <a:xfrm rot="16200000" flipH="1">
            <a:off x="2317143" y="1326070"/>
            <a:ext cx="2330475" cy="1358822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3265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44146" y="269489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DIME</a:t>
            </a:r>
            <a:br>
              <a:rPr lang="en-US" sz="4500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500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Interfaces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E6C19CFA-1833-5162-83FB-D4FCBE23A889}"/>
              </a:ext>
            </a:extLst>
          </p:cNvPr>
          <p:cNvSpPr/>
          <p:nvPr/>
        </p:nvSpPr>
        <p:spPr>
          <a:xfrm>
            <a:off x="5105372" y="545307"/>
            <a:ext cx="2635279" cy="594338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CLI Interface</a:t>
            </a:r>
          </a:p>
          <a:p>
            <a:pPr algn="ctr"/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(terminal)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06" name="Picture 105" descr="Icon&#10;&#10;Description automatically generated">
            <a:extLst>
              <a:ext uri="{FF2B5EF4-FFF2-40B4-BE49-F238E27FC236}">
                <a16:creationId xmlns:a16="http://schemas.microsoft.com/office/drawing/2014/main" id="{51C8D0BB-4800-F071-3AB9-E6B350358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15" y="671026"/>
            <a:ext cx="3429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A34E0-4561-739B-6337-3101F9827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524"/>
          <a:stretch/>
        </p:blipFill>
        <p:spPr>
          <a:xfrm>
            <a:off x="1712654" y="1373339"/>
            <a:ext cx="6027997" cy="3412277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91887CB8-3B22-06B0-1B22-656FB6FF6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19" y="1744941"/>
            <a:ext cx="685800" cy="685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BBCC6-5097-D50B-2900-A09FA9EFC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54AB481D-8390-E5D3-7436-4EEF6D3F4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78" y="345121"/>
            <a:ext cx="725648" cy="7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18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188D425-A7DC-CB26-6C4C-6B9B4AC93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134" y="1329445"/>
            <a:ext cx="5089731" cy="381405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BBCC6-5097-D50B-2900-A09FA9EFC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4C875-959E-BC97-84AC-821EB87EA6D3}"/>
              </a:ext>
            </a:extLst>
          </p:cNvPr>
          <p:cNvSpPr txBox="1">
            <a:spLocks/>
          </p:cNvSpPr>
          <p:nvPr/>
        </p:nvSpPr>
        <p:spPr>
          <a:xfrm>
            <a:off x="1344146" y="269489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DIME</a:t>
            </a:r>
            <a:br>
              <a:rPr lang="en-US" sz="4500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500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Interfaces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62896-9299-F1DD-0498-1A40E2AB8BBF}"/>
              </a:ext>
            </a:extLst>
          </p:cNvPr>
          <p:cNvSpPr/>
          <p:nvPr/>
        </p:nvSpPr>
        <p:spPr>
          <a:xfrm>
            <a:off x="4481586" y="545307"/>
            <a:ext cx="2635279" cy="594338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GUI Interface (web)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0239C81-439E-E5E1-5AA2-7CA55B757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729" y="671026"/>
            <a:ext cx="342900" cy="3429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5E76AD60-F996-A49A-C794-1ADE901B1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78" y="345121"/>
            <a:ext cx="725648" cy="7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794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BBCC6-5097-D50B-2900-A09FA9EFC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7FD63-CE76-35C0-909F-708F0BB4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62" y="1415463"/>
            <a:ext cx="5382322" cy="34319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0F4C875-959E-BC97-84AC-821EB87EA6D3}"/>
              </a:ext>
            </a:extLst>
          </p:cNvPr>
          <p:cNvSpPr txBox="1">
            <a:spLocks/>
          </p:cNvSpPr>
          <p:nvPr/>
        </p:nvSpPr>
        <p:spPr>
          <a:xfrm>
            <a:off x="1344146" y="269489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DIME</a:t>
            </a:r>
            <a:br>
              <a:rPr lang="en-US" sz="4500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500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Interfaces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EDAA4D-A326-58CF-63D7-07F1E98762A7}"/>
              </a:ext>
            </a:extLst>
          </p:cNvPr>
          <p:cNvSpPr/>
          <p:nvPr/>
        </p:nvSpPr>
        <p:spPr>
          <a:xfrm>
            <a:off x="4481586" y="545307"/>
            <a:ext cx="2635279" cy="594338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GUI Interface (web)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1BC82F-FF3C-F0A6-7463-E3B23D7FF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729" y="671026"/>
            <a:ext cx="342900" cy="342900"/>
          </a:xfrm>
          <a:prstGeom prst="rect">
            <a:avLst/>
          </a:prstGeom>
        </p:spPr>
      </p:pic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BA3EC3-87E9-3BD4-E966-9038AC23A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78" y="345121"/>
            <a:ext cx="725648" cy="7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13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BBCC6-5097-D50B-2900-A09FA9EFC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4C875-959E-BC97-84AC-821EB87EA6D3}"/>
              </a:ext>
            </a:extLst>
          </p:cNvPr>
          <p:cNvSpPr txBox="1">
            <a:spLocks/>
          </p:cNvSpPr>
          <p:nvPr/>
        </p:nvSpPr>
        <p:spPr>
          <a:xfrm>
            <a:off x="1344146" y="269489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DIME</a:t>
            </a:r>
            <a:br>
              <a:rPr lang="en-US" sz="4500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500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Interfaces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EDAA4D-A326-58CF-63D7-07F1E98762A7}"/>
              </a:ext>
            </a:extLst>
          </p:cNvPr>
          <p:cNvSpPr/>
          <p:nvPr/>
        </p:nvSpPr>
        <p:spPr>
          <a:xfrm>
            <a:off x="4481586" y="545307"/>
            <a:ext cx="2635279" cy="594338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GUI Interface (web)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1BC82F-FF3C-F0A6-7463-E3B23D7FF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729" y="671026"/>
            <a:ext cx="34290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845E46-48EA-8923-565C-D046493F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61" y="1489344"/>
            <a:ext cx="4084022" cy="3260145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5D0D477-18C7-1672-ADAA-92C686060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78" y="345121"/>
            <a:ext cx="725648" cy="7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124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70D014-B32C-620D-FF14-9D674605BCB5}"/>
              </a:ext>
            </a:extLst>
          </p:cNvPr>
          <p:cNvSpPr txBox="1">
            <a:spLocks/>
          </p:cNvSpPr>
          <p:nvPr/>
        </p:nvSpPr>
        <p:spPr>
          <a:xfrm>
            <a:off x="1380128" y="441066"/>
            <a:ext cx="7213804" cy="780850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125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FB7D0B5-1D38-829A-AA41-AEB810C2A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5" y="577491"/>
            <a:ext cx="685800" cy="68580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02B48CD-B59F-1880-39CE-E8E617AA042D}"/>
              </a:ext>
            </a:extLst>
          </p:cNvPr>
          <p:cNvSpPr/>
          <p:nvPr/>
        </p:nvSpPr>
        <p:spPr>
          <a:xfrm>
            <a:off x="2494594" y="1768312"/>
            <a:ext cx="2077406" cy="47209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The Code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6D79DE3-3C07-5A2E-278F-4E523764FEEF}"/>
              </a:ext>
            </a:extLst>
          </p:cNvPr>
          <p:cNvSpPr/>
          <p:nvPr/>
        </p:nvSpPr>
        <p:spPr>
          <a:xfrm>
            <a:off x="4755160" y="1768311"/>
            <a:ext cx="1967843" cy="47209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31144C3-6FF0-370C-6F6E-50BFC972D825}"/>
              </a:ext>
            </a:extLst>
          </p:cNvPr>
          <p:cNvSpPr/>
          <p:nvPr/>
        </p:nvSpPr>
        <p:spPr>
          <a:xfrm>
            <a:off x="4774274" y="2436957"/>
            <a:ext cx="1165860" cy="390341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189680-E2F6-84DC-767B-F696A592A819}"/>
              </a:ext>
            </a:extLst>
          </p:cNvPr>
          <p:cNvSpPr txBox="1"/>
          <p:nvPr/>
        </p:nvSpPr>
        <p:spPr>
          <a:xfrm>
            <a:off x="5956119" y="2366259"/>
            <a:ext cx="74101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GitLab</a:t>
            </a:r>
          </a:p>
          <a:p>
            <a:endParaRPr lang="en-US" sz="105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  <a:p>
            <a:r>
              <a:rPr 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81E77AA-330F-4797-6751-255C18E41A54}"/>
              </a:ext>
            </a:extLst>
          </p:cNvPr>
          <p:cNvSpPr/>
          <p:nvPr/>
        </p:nvSpPr>
        <p:spPr>
          <a:xfrm>
            <a:off x="4797595" y="2982021"/>
            <a:ext cx="1916813" cy="390341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PyPI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71073BA-A1D6-5AE6-F51D-429172B20C60}"/>
              </a:ext>
            </a:extLst>
          </p:cNvPr>
          <p:cNvSpPr/>
          <p:nvPr/>
        </p:nvSpPr>
        <p:spPr>
          <a:xfrm>
            <a:off x="4806190" y="3527085"/>
            <a:ext cx="1916813" cy="390341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PyPI</a:t>
            </a:r>
          </a:p>
        </p:txBody>
      </p:sp>
      <p:pic>
        <p:nvPicPr>
          <p:cNvPr id="48" name="Picture 47" descr="A picture containing logo&#10;&#10;Description automatically generated">
            <a:extLst>
              <a:ext uri="{FF2B5EF4-FFF2-40B4-BE49-F238E27FC236}">
                <a16:creationId xmlns:a16="http://schemas.microsoft.com/office/drawing/2014/main" id="{E3569C80-DEF7-6EB4-9CEC-BBE9618D6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71" y="2301830"/>
            <a:ext cx="293550" cy="293550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D1D9E7D-3DDE-0625-3D98-792FFF819EC0}"/>
              </a:ext>
            </a:extLst>
          </p:cNvPr>
          <p:cNvSpPr/>
          <p:nvPr/>
        </p:nvSpPr>
        <p:spPr>
          <a:xfrm>
            <a:off x="2494594" y="2436957"/>
            <a:ext cx="2077406" cy="390341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Threading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E7A6E8A-AECA-EB4F-DC8D-5B0C81DFEB65}"/>
              </a:ext>
            </a:extLst>
          </p:cNvPr>
          <p:cNvSpPr/>
          <p:nvPr/>
        </p:nvSpPr>
        <p:spPr>
          <a:xfrm>
            <a:off x="2523880" y="2982021"/>
            <a:ext cx="2077406" cy="390341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Docstrings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D5B3BD5-D71F-D609-E107-04B6889552C3}"/>
              </a:ext>
            </a:extLst>
          </p:cNvPr>
          <p:cNvSpPr/>
          <p:nvPr/>
        </p:nvSpPr>
        <p:spPr>
          <a:xfrm>
            <a:off x="2523880" y="3527085"/>
            <a:ext cx="2077406" cy="390341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PEP8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9D696-841F-4726-5253-B32392A88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2" name="Picture 8" descr="Github Logo - Free social media icons">
            <a:extLst>
              <a:ext uri="{FF2B5EF4-FFF2-40B4-BE49-F238E27FC236}">
                <a16:creationId xmlns:a16="http://schemas.microsoft.com/office/drawing/2014/main" id="{FFB0F22D-12F9-E151-4568-76DF2924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362" y="2611110"/>
            <a:ext cx="293550" cy="29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9453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A2EE80-8834-39E7-6BF1-D9C6804AD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1" b="22155"/>
          <a:stretch/>
        </p:blipFill>
        <p:spPr>
          <a:xfrm>
            <a:off x="4572000" y="2783964"/>
            <a:ext cx="4212073" cy="17668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E2B60DA-229A-F8A7-8C53-2AF69B5FECD3}"/>
              </a:ext>
            </a:extLst>
          </p:cNvPr>
          <p:cNvSpPr txBox="1"/>
          <p:nvPr/>
        </p:nvSpPr>
        <p:spPr>
          <a:xfrm>
            <a:off x="512336" y="220037"/>
            <a:ext cx="249767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Docstrings &amp; PEP8</a:t>
            </a:r>
            <a:endParaRPr lang="en-US" sz="10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441177-AD1E-3053-CA01-F375BBD4C4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73"/>
          <a:stretch/>
        </p:blipFill>
        <p:spPr>
          <a:xfrm>
            <a:off x="512336" y="586715"/>
            <a:ext cx="3815825" cy="39640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29FC31-CA61-4188-2F62-EB535FF38F96}"/>
              </a:ext>
            </a:extLst>
          </p:cNvPr>
          <p:cNvSpPr txBox="1"/>
          <p:nvPr/>
        </p:nvSpPr>
        <p:spPr>
          <a:xfrm>
            <a:off x="4548296" y="220037"/>
            <a:ext cx="42120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Versioning</a:t>
            </a:r>
            <a:endParaRPr lang="en-US" sz="10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D022D-152C-2367-9AAD-6A1BEE3EA21F}"/>
              </a:ext>
            </a:extLst>
          </p:cNvPr>
          <p:cNvSpPr txBox="1"/>
          <p:nvPr/>
        </p:nvSpPr>
        <p:spPr>
          <a:xfrm>
            <a:off x="4548295" y="2443219"/>
            <a:ext cx="42120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Test </a:t>
            </a:r>
            <a:r>
              <a:rPr lang="en-US" sz="1050" err="1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PyPI</a:t>
            </a:r>
            <a:r>
              <a:rPr lang="en-US" sz="105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alpha version release</a:t>
            </a:r>
            <a:endParaRPr lang="en-US" sz="10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E05C0-057C-EECC-690C-BB490A07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DF430-D62E-E7C9-20BE-027CE532F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295" y="596520"/>
            <a:ext cx="3025402" cy="1447925"/>
          </a:xfrm>
          <a:prstGeom prst="rect">
            <a:avLst/>
          </a:prstGeom>
        </p:spPr>
      </p:pic>
      <p:pic>
        <p:nvPicPr>
          <p:cNvPr id="6" name="Picture 8" descr="Github Logo - Free social media icons">
            <a:extLst>
              <a:ext uri="{FF2B5EF4-FFF2-40B4-BE49-F238E27FC236}">
                <a16:creationId xmlns:a16="http://schemas.microsoft.com/office/drawing/2014/main" id="{FB48EDEB-A69A-BCE2-B09A-A4BA955F0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50" y="1141439"/>
            <a:ext cx="293550" cy="29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3327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0E2B60DA-229A-F8A7-8C53-2AF69B5FECD3}"/>
              </a:ext>
            </a:extLst>
          </p:cNvPr>
          <p:cNvSpPr txBox="1"/>
          <p:nvPr/>
        </p:nvSpPr>
        <p:spPr>
          <a:xfrm>
            <a:off x="512335" y="190300"/>
            <a:ext cx="7345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Vulnerability and Security Testing with </a:t>
            </a:r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Snyk</a:t>
            </a:r>
            <a:endParaRPr lang="en-US" sz="2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E05C0-057C-EECC-690C-BB490A07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F43C3-DD4A-F7A8-2FF2-E5E984C94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36" y="762540"/>
            <a:ext cx="6831980" cy="3618419"/>
          </a:xfrm>
          <a:prstGeom prst="rect">
            <a:avLst/>
          </a:prstGeom>
        </p:spPr>
      </p:pic>
      <p:pic>
        <p:nvPicPr>
          <p:cNvPr id="1026" name="Picture 2" descr="Automatically Collect Security Evidence from Snyk - Tugboat Logic">
            <a:extLst>
              <a:ext uri="{FF2B5EF4-FFF2-40B4-BE49-F238E27FC236}">
                <a16:creationId xmlns:a16="http://schemas.microsoft.com/office/drawing/2014/main" id="{F9FC9D80-D5C5-DEA4-321C-E5E797C0B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76" y="1142999"/>
            <a:ext cx="1809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7977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F48C560B-8A42-F892-3E35-FA4D3B25F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65" y="395732"/>
            <a:ext cx="685800" cy="685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066800" y="211376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</a:t>
            </a:r>
            <a:b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Python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02843-6ABE-79E6-07EC-ABCAF2DA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53D14-5539-6776-7B1D-2C8DBBB075E9}"/>
              </a:ext>
            </a:extLst>
          </p:cNvPr>
          <p:cNvSpPr txBox="1"/>
          <p:nvPr/>
        </p:nvSpPr>
        <p:spPr>
          <a:xfrm>
            <a:off x="4572000" y="67435"/>
            <a:ext cx="43861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/>
              <a:t>https://pypi.org/manage/project/dime-xai/releases/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5DC392A-E258-CFED-D9F8-7E33DFDFA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787" y="527726"/>
            <a:ext cx="258346" cy="258346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7CDE290-DE07-E84E-96C0-0858140AE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787" y="826979"/>
            <a:ext cx="258346" cy="258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0B59D0-E7A7-F5DB-2225-FBE5A7ADE44D}"/>
              </a:ext>
            </a:extLst>
          </p:cNvPr>
          <p:cNvSpPr txBox="1"/>
          <p:nvPr/>
        </p:nvSpPr>
        <p:spPr>
          <a:xfrm>
            <a:off x="6160575" y="521883"/>
            <a:ext cx="3222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Open-source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6A1216-99FE-D9F5-B31F-7C3D5D3C2464}"/>
              </a:ext>
            </a:extLst>
          </p:cNvPr>
          <p:cNvSpPr txBox="1"/>
          <p:nvPr/>
        </p:nvSpPr>
        <p:spPr>
          <a:xfrm>
            <a:off x="6154999" y="802382"/>
            <a:ext cx="3222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Rasa Compatible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F4445C-0C4A-7AF4-F2EC-A4CA0035E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0" y="1589503"/>
            <a:ext cx="5508702" cy="2709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67A21B-AA74-8BA2-8E8A-CFC187B34A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028" b="8175"/>
          <a:stretch/>
        </p:blipFill>
        <p:spPr>
          <a:xfrm>
            <a:off x="3894991" y="1237168"/>
            <a:ext cx="5249009" cy="34937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FF5C2B-0FEE-E1EF-9A7C-A455B42DE79D}"/>
              </a:ext>
            </a:extLst>
          </p:cNvPr>
          <p:cNvSpPr txBox="1"/>
          <p:nvPr/>
        </p:nvSpPr>
        <p:spPr>
          <a:xfrm>
            <a:off x="52040" y="4361124"/>
            <a:ext cx="3222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https://github.com/DIME-XAI/dime-xai</a:t>
            </a:r>
          </a:p>
        </p:txBody>
      </p:sp>
    </p:spTree>
    <p:extLst>
      <p:ext uri="{BB962C8B-B14F-4D97-AF65-F5344CB8AC3E}">
        <p14:creationId xmlns:p14="http://schemas.microsoft.com/office/powerpoint/2010/main" val="28322583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7654005-42E3-4FFC-8814-0FE3B8D13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5" y="612059"/>
            <a:ext cx="685800" cy="685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Specific</a:t>
            </a:r>
            <a:b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648437" y="2126227"/>
            <a:ext cx="7847126" cy="127991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Develop DIME, an Explainable AI approach to deliver local model explanations with the help of global feature importance.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ECD5B-EB7D-BB6F-107C-FC677640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408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A41CB-8577-439F-AD36-1B92236EE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11" y="455360"/>
            <a:ext cx="685800" cy="685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44146" y="271004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Sub</a:t>
            </a:r>
            <a:b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641554" y="1688694"/>
            <a:ext cx="2440858" cy="103791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Find Global and Local Explanations logically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92B3E0-2AFB-47EB-A3AA-536817874DBA}"/>
              </a:ext>
            </a:extLst>
          </p:cNvPr>
          <p:cNvSpPr/>
          <p:nvPr/>
        </p:nvSpPr>
        <p:spPr>
          <a:xfrm>
            <a:off x="3416093" y="1688694"/>
            <a:ext cx="2440858" cy="103791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Develop a python package for DIME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61BC93-61FB-4C93-A66A-AC527063AEEB}"/>
              </a:ext>
            </a:extLst>
          </p:cNvPr>
          <p:cNvSpPr/>
          <p:nvPr/>
        </p:nvSpPr>
        <p:spPr>
          <a:xfrm>
            <a:off x="6190632" y="1688693"/>
            <a:ext cx="2440858" cy="103791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Modify DIET intent classifier to get all confidence scores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3D2FD2-737E-4D49-844A-02C39A852098}"/>
              </a:ext>
            </a:extLst>
          </p:cNvPr>
          <p:cNvSpPr/>
          <p:nvPr/>
        </p:nvSpPr>
        <p:spPr>
          <a:xfrm>
            <a:off x="2014996" y="3026190"/>
            <a:ext cx="2440858" cy="103791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Visualize explanations in an interpretable manner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55EA0F-0BC1-45F1-912D-D5F09A7E807A}"/>
              </a:ext>
            </a:extLst>
          </p:cNvPr>
          <p:cNvSpPr/>
          <p:nvPr/>
        </p:nvSpPr>
        <p:spPr>
          <a:xfrm>
            <a:off x="4743450" y="3050154"/>
            <a:ext cx="2440858" cy="103791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Integrate DIME with Rasa seamlessly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63B1F1A-8E3E-AFC3-0248-BE01C0852CF1}"/>
              </a:ext>
            </a:extLst>
          </p:cNvPr>
          <p:cNvSpPr/>
          <p:nvPr/>
        </p:nvSpPr>
        <p:spPr>
          <a:xfrm>
            <a:off x="4743450" y="1547324"/>
            <a:ext cx="1220429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95% * 0.15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2B2F2A-E194-6053-2E89-04D1FA825E31}"/>
              </a:ext>
            </a:extLst>
          </p:cNvPr>
          <p:cNvSpPr/>
          <p:nvPr/>
        </p:nvSpPr>
        <p:spPr>
          <a:xfrm>
            <a:off x="7653205" y="1547324"/>
            <a:ext cx="1156481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100% * 0.05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74442E1-3284-AD33-A1ED-F0264A177B3E}"/>
              </a:ext>
            </a:extLst>
          </p:cNvPr>
          <p:cNvSpPr/>
          <p:nvPr/>
        </p:nvSpPr>
        <p:spPr>
          <a:xfrm>
            <a:off x="2196297" y="1632465"/>
            <a:ext cx="1039128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100% * 0.4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6B5B0F7-9519-3C02-58B8-60E4C00A68B9}"/>
              </a:ext>
            </a:extLst>
          </p:cNvPr>
          <p:cNvSpPr/>
          <p:nvPr/>
        </p:nvSpPr>
        <p:spPr>
          <a:xfrm>
            <a:off x="3532873" y="2908786"/>
            <a:ext cx="1039128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100% * 0.3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61A47AA-C9C0-A6AD-0370-96F603D2A5C0}"/>
              </a:ext>
            </a:extLst>
          </p:cNvPr>
          <p:cNvSpPr/>
          <p:nvPr/>
        </p:nvSpPr>
        <p:spPr>
          <a:xfrm>
            <a:off x="6289961" y="2908786"/>
            <a:ext cx="1039128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100% * 0.1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409A55-E42C-D439-CA79-5DE6BC3C5415}"/>
              </a:ext>
            </a:extLst>
          </p:cNvPr>
          <p:cNvSpPr/>
          <p:nvPr/>
        </p:nvSpPr>
        <p:spPr>
          <a:xfrm>
            <a:off x="6402846" y="4329204"/>
            <a:ext cx="869113" cy="338885"/>
          </a:xfrm>
          <a:prstGeom prst="roundRect">
            <a:avLst>
              <a:gd name="adj" fmla="val 50000"/>
            </a:avLst>
          </a:prstGeom>
          <a:solidFill>
            <a:srgbClr val="3A495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99.25%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3040334-4B82-D63E-3BE4-1AE8B7643045}"/>
              </a:ext>
            </a:extLst>
          </p:cNvPr>
          <p:cNvSpPr/>
          <p:nvPr/>
        </p:nvSpPr>
        <p:spPr>
          <a:xfrm>
            <a:off x="1871840" y="4317221"/>
            <a:ext cx="5400119" cy="36285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Overall completion = (objective completion) x (objective weight)   =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03C97-8846-6901-4AA9-54466B54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98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319C8D-BCCE-4A74-9E5A-886B6204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486"/>
            <a:ext cx="7886700" cy="892642"/>
          </a:xfrm>
        </p:spPr>
        <p:txBody>
          <a:bodyPr>
            <a:normAutofit fontScale="90000"/>
          </a:bodyPr>
          <a:lstStyle/>
          <a:p>
            <a:pPr algn="l"/>
            <a:r>
              <a:rPr lang="en-US" sz="23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Functional</a:t>
            </a:r>
            <a:b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97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Requirements</a:t>
            </a:r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51F607-5C8C-4825-B03A-03A49DBA06EE}"/>
              </a:ext>
            </a:extLst>
          </p:cNvPr>
          <p:cNvSpPr/>
          <p:nvPr/>
        </p:nvSpPr>
        <p:spPr>
          <a:xfrm>
            <a:off x="866764" y="1204503"/>
            <a:ext cx="7886700" cy="35765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Recommend name entities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F5E3F4-E8B5-4250-9D05-5F9AA5F3FCB5}"/>
              </a:ext>
            </a:extLst>
          </p:cNvPr>
          <p:cNvSpPr/>
          <p:nvPr/>
        </p:nvSpPr>
        <p:spPr>
          <a:xfrm>
            <a:off x="866764" y="2459650"/>
            <a:ext cx="7886700" cy="35765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Export annotated text from SIENA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9B6BEC-CA61-4950-A655-BB8B807EF421}"/>
              </a:ext>
            </a:extLst>
          </p:cNvPr>
          <p:cNvSpPr/>
          <p:nvPr/>
        </p:nvSpPr>
        <p:spPr>
          <a:xfrm>
            <a:off x="866764" y="1832076"/>
            <a:ext cx="7886700" cy="35765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Import corpus into SINEA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EE2DDE-32C3-4281-B3E2-80FCAF8D6200}"/>
              </a:ext>
            </a:extLst>
          </p:cNvPr>
          <p:cNvSpPr/>
          <p:nvPr/>
        </p:nvSpPr>
        <p:spPr>
          <a:xfrm>
            <a:off x="866764" y="3022696"/>
            <a:ext cx="7886700" cy="35765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Import portable knowledge base into SINEA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850069C-67D2-4F35-B480-E49C55F64934}"/>
              </a:ext>
            </a:extLst>
          </p:cNvPr>
          <p:cNvSpPr/>
          <p:nvPr/>
        </p:nvSpPr>
        <p:spPr>
          <a:xfrm>
            <a:off x="866764" y="3585743"/>
            <a:ext cx="7886700" cy="35765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Export portable knowledge base from SINEA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5DA281AB-E25A-4629-8186-CC3B41DB2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698" y="4300809"/>
            <a:ext cx="411480" cy="147019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7631F90B-5F51-40E4-8E7F-ED08E9194F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907" y="4296513"/>
            <a:ext cx="411480" cy="20006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0DD198E-CA13-4788-A7C3-BF4C1EBAA1D0}"/>
              </a:ext>
            </a:extLst>
          </p:cNvPr>
          <p:cNvGrpSpPr/>
          <p:nvPr/>
        </p:nvGrpSpPr>
        <p:grpSpPr>
          <a:xfrm>
            <a:off x="6669451" y="4142348"/>
            <a:ext cx="440165" cy="433596"/>
            <a:chOff x="7669162" y="3674940"/>
            <a:chExt cx="1444191" cy="1444191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16B7BA73-DFE5-44DA-95B3-F27ED1F2A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162" y="3674940"/>
              <a:ext cx="1444191" cy="1444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Artificial intelligence free icon">
              <a:extLst>
                <a:ext uri="{FF2B5EF4-FFF2-40B4-BE49-F238E27FC236}">
                  <a16:creationId xmlns:a16="http://schemas.microsoft.com/office/drawing/2014/main" id="{47185234-C3E6-4423-B4BA-095AC6EF23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973385" y="4082130"/>
              <a:ext cx="835743" cy="835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398707FD-1F03-4658-8E3E-E109A5D5C6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1" y="1204503"/>
            <a:ext cx="375557" cy="370113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1550FA2-7E40-4A34-88D7-1E53283A64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49" y="1841551"/>
            <a:ext cx="375557" cy="370113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AD7B70E0-2D25-4E64-9703-57152B8051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1" y="2478599"/>
            <a:ext cx="375557" cy="3701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A84AE1-A5B9-00F1-E930-BB2690B2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8</a:t>
            </a:fld>
            <a:endParaRPr lang="en-US">
              <a:latin typeface="+mn-lt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352C5BF-0650-45D5-4114-B6267BE6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2" y="3046279"/>
            <a:ext cx="375557" cy="370113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B99AF20-B03F-04B0-D7C5-A82B64D60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1" y="3613959"/>
            <a:ext cx="375557" cy="37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095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39A2192-F84E-4235-B9EB-2F5494A57326}"/>
              </a:ext>
            </a:extLst>
          </p:cNvPr>
          <p:cNvSpPr/>
          <p:nvPr/>
        </p:nvSpPr>
        <p:spPr>
          <a:xfrm>
            <a:off x="170137" y="126019"/>
            <a:ext cx="8784386" cy="4397897"/>
          </a:xfrm>
          <a:prstGeom prst="roundRect">
            <a:avLst>
              <a:gd name="adj" fmla="val 64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FE17FAF-333E-4968-8BCA-AC8FA5C28463}"/>
              </a:ext>
            </a:extLst>
          </p:cNvPr>
          <p:cNvSpPr/>
          <p:nvPr/>
        </p:nvSpPr>
        <p:spPr>
          <a:xfrm>
            <a:off x="374855" y="1230611"/>
            <a:ext cx="1438706" cy="388496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Data Preparation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4127250" y="384938"/>
            <a:ext cx="752341" cy="388496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DIME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1D617C0-5E48-40F1-A048-DE8F55CB06F4}"/>
              </a:ext>
            </a:extLst>
          </p:cNvPr>
          <p:cNvSpPr/>
          <p:nvPr/>
        </p:nvSpPr>
        <p:spPr>
          <a:xfrm>
            <a:off x="3896462" y="1223011"/>
            <a:ext cx="1449554" cy="388496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Algorithm Development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E329854-6681-46F9-8676-E7EF68E2B40B}"/>
              </a:ext>
            </a:extLst>
          </p:cNvPr>
          <p:cNvSpPr/>
          <p:nvPr/>
        </p:nvSpPr>
        <p:spPr>
          <a:xfrm>
            <a:off x="5626202" y="1223011"/>
            <a:ext cx="1449554" cy="388496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Implementation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E47E946-E2D9-402A-A7EE-42C6FF517C1A}"/>
              </a:ext>
            </a:extLst>
          </p:cNvPr>
          <p:cNvSpPr/>
          <p:nvPr/>
        </p:nvSpPr>
        <p:spPr>
          <a:xfrm>
            <a:off x="7355941" y="1223011"/>
            <a:ext cx="1438703" cy="388496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Deployment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D603240F-48E6-4B14-B89E-DCA3AB03FA78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3437256" y="156846"/>
            <a:ext cx="449577" cy="1682753"/>
          </a:xfrm>
          <a:prstGeom prst="bent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1880DB5-6241-4C97-A06E-9B944DF1AC5A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2560692" y="-719719"/>
            <a:ext cx="449578" cy="34358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C408844-8C30-43FD-8BCC-2AC5F33239B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rot="16200000" flipH="1">
            <a:off x="5202412" y="74443"/>
            <a:ext cx="449576" cy="184755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47E4123-9B45-4592-BCFD-0A921A7D7771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rot="16200000" flipH="1">
            <a:off x="6064570" y="-787715"/>
            <a:ext cx="449576" cy="357187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13143B5-BD18-4A04-A406-96EA3ED86537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4337542" y="939313"/>
            <a:ext cx="449576" cy="11781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30098116-B1C1-4C0B-8262-21D53C3E8550}"/>
              </a:ext>
            </a:extLst>
          </p:cNvPr>
          <p:cNvSpPr/>
          <p:nvPr/>
        </p:nvSpPr>
        <p:spPr>
          <a:xfrm>
            <a:off x="267590" y="1305480"/>
            <a:ext cx="214529" cy="214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1BE2E93-C20F-48BA-90FE-B20499C9B346}"/>
              </a:ext>
            </a:extLst>
          </p:cNvPr>
          <p:cNvSpPr/>
          <p:nvPr/>
        </p:nvSpPr>
        <p:spPr>
          <a:xfrm>
            <a:off x="3789197" y="1309995"/>
            <a:ext cx="214529" cy="214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E72D05E-0B8B-4DC9-B987-FB7891F7A557}"/>
              </a:ext>
            </a:extLst>
          </p:cNvPr>
          <p:cNvSpPr/>
          <p:nvPr/>
        </p:nvSpPr>
        <p:spPr>
          <a:xfrm>
            <a:off x="5500321" y="1293586"/>
            <a:ext cx="214529" cy="214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B020904-EDD1-4DBF-95AB-D5DFA5AA693E}"/>
              </a:ext>
            </a:extLst>
          </p:cNvPr>
          <p:cNvSpPr/>
          <p:nvPr/>
        </p:nvSpPr>
        <p:spPr>
          <a:xfrm>
            <a:off x="7264024" y="1309995"/>
            <a:ext cx="214529" cy="214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16C6FDC-25B7-4815-A7D7-38B45C0B6902}"/>
              </a:ext>
            </a:extLst>
          </p:cNvPr>
          <p:cNvSpPr/>
          <p:nvPr/>
        </p:nvSpPr>
        <p:spPr>
          <a:xfrm>
            <a:off x="2104597" y="1716825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Add Training Data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BDA9D43F-1852-4A06-826F-DAAAA76D75D5}"/>
              </a:ext>
            </a:extLst>
          </p:cNvPr>
          <p:cNvSpPr/>
          <p:nvPr/>
        </p:nvSpPr>
        <p:spPr>
          <a:xfrm>
            <a:off x="2104596" y="2069931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Build NLU pipeline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ACEA828-7217-407F-AF64-518B7FA866AE}"/>
              </a:ext>
            </a:extLst>
          </p:cNvPr>
          <p:cNvSpPr/>
          <p:nvPr/>
        </p:nvSpPr>
        <p:spPr>
          <a:xfrm>
            <a:off x="2104595" y="2426970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Modify DIET Classifier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31603ED-4608-4816-9346-D0E6F541BF59}"/>
              </a:ext>
            </a:extLst>
          </p:cNvPr>
          <p:cNvSpPr/>
          <p:nvPr/>
        </p:nvSpPr>
        <p:spPr>
          <a:xfrm>
            <a:off x="374855" y="1716825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Data Collection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F7FDD5C-1896-43F1-8B67-5CE1FEF68F8C}"/>
              </a:ext>
            </a:extLst>
          </p:cNvPr>
          <p:cNvSpPr/>
          <p:nvPr/>
        </p:nvSpPr>
        <p:spPr>
          <a:xfrm>
            <a:off x="374854" y="2069931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Data Augmentation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94D72A7-A888-4603-A618-D4D0313EDEF9}"/>
              </a:ext>
            </a:extLst>
          </p:cNvPr>
          <p:cNvSpPr/>
          <p:nvPr/>
        </p:nvSpPr>
        <p:spPr>
          <a:xfrm>
            <a:off x="374853" y="2426970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Data Deduplication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8A7E773-6E69-4F15-A300-2498FA36629A}"/>
              </a:ext>
            </a:extLst>
          </p:cNvPr>
          <p:cNvSpPr/>
          <p:nvPr/>
        </p:nvSpPr>
        <p:spPr>
          <a:xfrm>
            <a:off x="374853" y="2784027"/>
            <a:ext cx="1438708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Data Preprocessing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27DE01B-A11F-43F3-B600-E8876B79E26B}"/>
              </a:ext>
            </a:extLst>
          </p:cNvPr>
          <p:cNvSpPr/>
          <p:nvPr/>
        </p:nvSpPr>
        <p:spPr>
          <a:xfrm>
            <a:off x="3896462" y="1716825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Global Feature Importance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4B81E97E-C78C-4A9F-AC50-0B333FD9B4A5}"/>
              </a:ext>
            </a:extLst>
          </p:cNvPr>
          <p:cNvSpPr/>
          <p:nvPr/>
        </p:nvSpPr>
        <p:spPr>
          <a:xfrm>
            <a:off x="3896461" y="2069931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Local Model Explanations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16D43AD7-4BCE-4D95-940C-F218FC42E728}"/>
              </a:ext>
            </a:extLst>
          </p:cNvPr>
          <p:cNvSpPr/>
          <p:nvPr/>
        </p:nvSpPr>
        <p:spPr>
          <a:xfrm>
            <a:off x="3896460" y="2426970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Build the DIME Core Package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B7C721EA-8F41-4BC1-B970-064673D73992}"/>
              </a:ext>
            </a:extLst>
          </p:cNvPr>
          <p:cNvSpPr/>
          <p:nvPr/>
        </p:nvSpPr>
        <p:spPr>
          <a:xfrm>
            <a:off x="3896460" y="2784027"/>
            <a:ext cx="1438708" cy="46137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Develop local Visualizations Server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80A4362-FEA2-4431-AE23-7F7A63EC8DB9}"/>
              </a:ext>
            </a:extLst>
          </p:cNvPr>
          <p:cNvSpPr/>
          <p:nvPr/>
        </p:nvSpPr>
        <p:spPr>
          <a:xfrm>
            <a:off x="2091993" y="1230611"/>
            <a:ext cx="1432147" cy="388496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Conversational AI Building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F8015EA-78E7-4BF1-92EE-8C05C6B985F9}"/>
              </a:ext>
            </a:extLst>
          </p:cNvPr>
          <p:cNvSpPr/>
          <p:nvPr/>
        </p:nvSpPr>
        <p:spPr>
          <a:xfrm>
            <a:off x="1995274" y="1309995"/>
            <a:ext cx="214529" cy="214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982AD89-00CF-4495-BF26-EB306B258A76}"/>
              </a:ext>
            </a:extLst>
          </p:cNvPr>
          <p:cNvSpPr/>
          <p:nvPr/>
        </p:nvSpPr>
        <p:spPr>
          <a:xfrm>
            <a:off x="5626202" y="1703196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Integrate DIME with Rasa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0AEDD863-59E0-4B6A-B2EE-C2ED0618E5E3}"/>
              </a:ext>
            </a:extLst>
          </p:cNvPr>
          <p:cNvSpPr/>
          <p:nvPr/>
        </p:nvSpPr>
        <p:spPr>
          <a:xfrm>
            <a:off x="5626201" y="2056302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Build Docker Images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F4B90647-13F2-46C5-9846-BE9D658139EB}"/>
              </a:ext>
            </a:extLst>
          </p:cNvPr>
          <p:cNvSpPr/>
          <p:nvPr/>
        </p:nvSpPr>
        <p:spPr>
          <a:xfrm>
            <a:off x="5626200" y="2413340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Write Docker Compose Configs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76693785-167F-4837-B705-8EFA993A106A}"/>
              </a:ext>
            </a:extLst>
          </p:cNvPr>
          <p:cNvSpPr/>
          <p:nvPr/>
        </p:nvSpPr>
        <p:spPr>
          <a:xfrm>
            <a:off x="5626200" y="2770398"/>
            <a:ext cx="1438708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Build Caddy and NGINX Servers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94FE8335-57FD-4AFA-AD0E-372FD7513740}"/>
              </a:ext>
            </a:extLst>
          </p:cNvPr>
          <p:cNvSpPr/>
          <p:nvPr/>
        </p:nvSpPr>
        <p:spPr>
          <a:xfrm>
            <a:off x="7355941" y="1697901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Update the GIT Repository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D5514B56-8CD0-4219-861A-E5889B59E541}"/>
              </a:ext>
            </a:extLst>
          </p:cNvPr>
          <p:cNvSpPr/>
          <p:nvPr/>
        </p:nvSpPr>
        <p:spPr>
          <a:xfrm>
            <a:off x="7355939" y="2051007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Set up GCP Instance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EE413128-5812-4A52-8961-7990272C32F5}"/>
              </a:ext>
            </a:extLst>
          </p:cNvPr>
          <p:cNvSpPr/>
          <p:nvPr/>
        </p:nvSpPr>
        <p:spPr>
          <a:xfrm>
            <a:off x="7355938" y="2408045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Deploy Docker Containers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B033CE7B-8F87-4417-9D4E-A77D2EECDD0C}"/>
              </a:ext>
            </a:extLst>
          </p:cNvPr>
          <p:cNvSpPr/>
          <p:nvPr/>
        </p:nvSpPr>
        <p:spPr>
          <a:xfrm>
            <a:off x="7355938" y="2765103"/>
            <a:ext cx="1438708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Test DIME after Deployment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72ABC0CB-450A-4778-8330-97202258F336}"/>
              </a:ext>
            </a:extLst>
          </p:cNvPr>
          <p:cNvSpPr/>
          <p:nvPr/>
        </p:nvSpPr>
        <p:spPr>
          <a:xfrm>
            <a:off x="2104593" y="2784027"/>
            <a:ext cx="1438708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Train a model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BBE1E3BF-0E6B-4D09-AE49-AA00B6916E26}"/>
              </a:ext>
            </a:extLst>
          </p:cNvPr>
          <p:cNvSpPr/>
          <p:nvPr/>
        </p:nvSpPr>
        <p:spPr>
          <a:xfrm>
            <a:off x="3896460" y="3329415"/>
            <a:ext cx="1438708" cy="591075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Compare and Evaluate DIME explanations with LIME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47C0B7BC-BF23-474A-8B7C-A7DF63024FD3}"/>
              </a:ext>
            </a:extLst>
          </p:cNvPr>
          <p:cNvSpPr/>
          <p:nvPr/>
        </p:nvSpPr>
        <p:spPr>
          <a:xfrm>
            <a:off x="5626198" y="3123484"/>
            <a:ext cx="1438708" cy="511903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Integrate component UI with the Main UI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66AE997-69D7-F372-3422-0BF4F0605203}"/>
              </a:ext>
            </a:extLst>
          </p:cNvPr>
          <p:cNvSpPr/>
          <p:nvPr/>
        </p:nvSpPr>
        <p:spPr>
          <a:xfrm>
            <a:off x="5268841" y="2821977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925D970-9D66-1816-E1C4-EAB72B2143AB}"/>
              </a:ext>
            </a:extLst>
          </p:cNvPr>
          <p:cNvSpPr/>
          <p:nvPr/>
        </p:nvSpPr>
        <p:spPr>
          <a:xfrm>
            <a:off x="6998581" y="3167284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7747D6-BB3A-BA15-DAAB-606BAD9616B3}"/>
              </a:ext>
            </a:extLst>
          </p:cNvPr>
          <p:cNvSpPr/>
          <p:nvPr/>
        </p:nvSpPr>
        <p:spPr>
          <a:xfrm>
            <a:off x="6998581" y="2819684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F6C72451-65B9-D248-128E-7DC758F45006}"/>
              </a:ext>
            </a:extLst>
          </p:cNvPr>
          <p:cNvSpPr/>
          <p:nvPr/>
        </p:nvSpPr>
        <p:spPr>
          <a:xfrm>
            <a:off x="6998581" y="2462646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AABB758-A66A-47B8-30FE-17CA23290E64}"/>
              </a:ext>
            </a:extLst>
          </p:cNvPr>
          <p:cNvSpPr/>
          <p:nvPr/>
        </p:nvSpPr>
        <p:spPr>
          <a:xfrm>
            <a:off x="6998581" y="209815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1F7B7513-013D-479C-7CD0-D80D84606784}"/>
              </a:ext>
            </a:extLst>
          </p:cNvPr>
          <p:cNvSpPr/>
          <p:nvPr/>
        </p:nvSpPr>
        <p:spPr>
          <a:xfrm>
            <a:off x="8717470" y="1744219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CB6980B-99D8-28FE-BD06-D53499F709DF}"/>
              </a:ext>
            </a:extLst>
          </p:cNvPr>
          <p:cNvSpPr/>
          <p:nvPr/>
        </p:nvSpPr>
        <p:spPr>
          <a:xfrm>
            <a:off x="8717470" y="2097305"/>
            <a:ext cx="154349" cy="109117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DA64B208-2058-0B42-CEDD-D10257AEF705}"/>
              </a:ext>
            </a:extLst>
          </p:cNvPr>
          <p:cNvSpPr/>
          <p:nvPr/>
        </p:nvSpPr>
        <p:spPr>
          <a:xfrm>
            <a:off x="8717470" y="2454363"/>
            <a:ext cx="154349" cy="109117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6AC447C2-5F3A-73B0-F15B-B755D16E1B46}"/>
              </a:ext>
            </a:extLst>
          </p:cNvPr>
          <p:cNvSpPr/>
          <p:nvPr/>
        </p:nvSpPr>
        <p:spPr>
          <a:xfrm>
            <a:off x="8717470" y="2803425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C872E4D-AB30-CD63-D42A-CC6E46F4FF83}"/>
              </a:ext>
            </a:extLst>
          </p:cNvPr>
          <p:cNvSpPr/>
          <p:nvPr/>
        </p:nvSpPr>
        <p:spPr>
          <a:xfrm>
            <a:off x="1750617" y="2811421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A9C5A6A-6953-CAD6-CA15-F8102034BC95}"/>
              </a:ext>
            </a:extLst>
          </p:cNvPr>
          <p:cNvSpPr/>
          <p:nvPr/>
        </p:nvSpPr>
        <p:spPr>
          <a:xfrm>
            <a:off x="1750616" y="2454363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A440AA6-0F50-9F8B-EB2C-10E414BB18DB}"/>
              </a:ext>
            </a:extLst>
          </p:cNvPr>
          <p:cNvSpPr/>
          <p:nvPr/>
        </p:nvSpPr>
        <p:spPr>
          <a:xfrm>
            <a:off x="1750615" y="2097306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31DDFD2-ED73-E6D6-834A-F7D46DAA4FD9}"/>
              </a:ext>
            </a:extLst>
          </p:cNvPr>
          <p:cNvSpPr/>
          <p:nvPr/>
        </p:nvSpPr>
        <p:spPr>
          <a:xfrm>
            <a:off x="1750615" y="1750494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198B713-78A8-8A80-4CB4-DB983E342178}"/>
              </a:ext>
            </a:extLst>
          </p:cNvPr>
          <p:cNvSpPr/>
          <p:nvPr/>
        </p:nvSpPr>
        <p:spPr>
          <a:xfrm>
            <a:off x="5268841" y="246493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52184DA-BDDE-3F68-E9E2-3E4E1C162855}"/>
              </a:ext>
            </a:extLst>
          </p:cNvPr>
          <p:cNvSpPr/>
          <p:nvPr/>
        </p:nvSpPr>
        <p:spPr>
          <a:xfrm>
            <a:off x="5268841" y="2100443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86EA667-5190-3584-2023-582E7E597678}"/>
              </a:ext>
            </a:extLst>
          </p:cNvPr>
          <p:cNvSpPr/>
          <p:nvPr/>
        </p:nvSpPr>
        <p:spPr>
          <a:xfrm>
            <a:off x="5268841" y="1750494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6D0606B-61D8-FB81-54AB-010B3F4635E1}"/>
              </a:ext>
            </a:extLst>
          </p:cNvPr>
          <p:cNvSpPr/>
          <p:nvPr/>
        </p:nvSpPr>
        <p:spPr>
          <a:xfrm>
            <a:off x="5268841" y="337211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C9FB3DD-DEDC-8C06-8304-AF0B35FA6530}"/>
              </a:ext>
            </a:extLst>
          </p:cNvPr>
          <p:cNvSpPr/>
          <p:nvPr/>
        </p:nvSpPr>
        <p:spPr>
          <a:xfrm>
            <a:off x="3466128" y="2811421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E879206-98B8-12EF-B001-7E068029DACB}"/>
              </a:ext>
            </a:extLst>
          </p:cNvPr>
          <p:cNvSpPr/>
          <p:nvPr/>
        </p:nvSpPr>
        <p:spPr>
          <a:xfrm>
            <a:off x="3466127" y="2454363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471FA50-1CF1-F1E1-86E8-6654589CE9F9}"/>
              </a:ext>
            </a:extLst>
          </p:cNvPr>
          <p:cNvSpPr/>
          <p:nvPr/>
        </p:nvSpPr>
        <p:spPr>
          <a:xfrm>
            <a:off x="3466126" y="2097306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DA9996E-CD0C-18BD-D50F-3878DA832675}"/>
              </a:ext>
            </a:extLst>
          </p:cNvPr>
          <p:cNvSpPr/>
          <p:nvPr/>
        </p:nvSpPr>
        <p:spPr>
          <a:xfrm>
            <a:off x="3466126" y="1750494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BB5AFD5-C396-40FD-4315-4A30F8BB4799}"/>
              </a:ext>
            </a:extLst>
          </p:cNvPr>
          <p:cNvSpPr/>
          <p:nvPr/>
        </p:nvSpPr>
        <p:spPr>
          <a:xfrm>
            <a:off x="6998581" y="1748201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FAC82-372D-5CD5-24B2-B954A13C0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80</a:t>
            </a:fld>
            <a:endParaRPr lang="en-US"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E8563C-B2DC-96CD-CEA8-144CFB8CE9B6}"/>
              </a:ext>
            </a:extLst>
          </p:cNvPr>
          <p:cNvGrpSpPr/>
          <p:nvPr/>
        </p:nvGrpSpPr>
        <p:grpSpPr>
          <a:xfrm>
            <a:off x="266150" y="3986424"/>
            <a:ext cx="2637537" cy="626029"/>
            <a:chOff x="539925" y="5153215"/>
            <a:chExt cx="3516722" cy="834705"/>
          </a:xfrm>
        </p:grpSpPr>
        <p:sp>
          <p:nvSpPr>
            <p:cNvPr id="14" name="Rectangle: Rounded Corners 78">
              <a:extLst>
                <a:ext uri="{FF2B5EF4-FFF2-40B4-BE49-F238E27FC236}">
                  <a16:creationId xmlns:a16="http://schemas.microsoft.com/office/drawing/2014/main" id="{AB89F58F-E465-9BEF-E1D5-ED3388546E2E}"/>
                </a:ext>
              </a:extLst>
            </p:cNvPr>
            <p:cNvSpPr/>
            <p:nvPr/>
          </p:nvSpPr>
          <p:spPr>
            <a:xfrm>
              <a:off x="539925" y="5217186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7" name="Rectangle: Rounded Corners 79">
              <a:extLst>
                <a:ext uri="{FF2B5EF4-FFF2-40B4-BE49-F238E27FC236}">
                  <a16:creationId xmlns:a16="http://schemas.microsoft.com/office/drawing/2014/main" id="{E8B3DB07-A7F7-454B-B5BC-4CF31E2D980D}"/>
                </a:ext>
              </a:extLst>
            </p:cNvPr>
            <p:cNvSpPr/>
            <p:nvPr/>
          </p:nvSpPr>
          <p:spPr>
            <a:xfrm>
              <a:off x="539925" y="5483803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20" name="Rectangle: Rounded Corners 80">
              <a:extLst>
                <a:ext uri="{FF2B5EF4-FFF2-40B4-BE49-F238E27FC236}">
                  <a16:creationId xmlns:a16="http://schemas.microsoft.com/office/drawing/2014/main" id="{94A08877-BC95-D4A1-2243-8E1B0CEACA7B}"/>
                </a:ext>
              </a:extLst>
            </p:cNvPr>
            <p:cNvSpPr/>
            <p:nvPr/>
          </p:nvSpPr>
          <p:spPr>
            <a:xfrm>
              <a:off x="539925" y="5750420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C93ECD-43CF-41DA-7595-24E4CC97FC61}"/>
                </a:ext>
              </a:extLst>
            </p:cNvPr>
            <p:cNvSpPr txBox="1"/>
            <p:nvPr/>
          </p:nvSpPr>
          <p:spPr>
            <a:xfrm>
              <a:off x="755053" y="5153215"/>
              <a:ext cx="3301594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Completed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84BE1F-C2E2-6AA1-FF9D-CBE815A3DBF0}"/>
                </a:ext>
              </a:extLst>
            </p:cNvPr>
            <p:cNvSpPr txBox="1"/>
            <p:nvPr/>
          </p:nvSpPr>
          <p:spPr>
            <a:xfrm>
              <a:off x="755053" y="5413527"/>
              <a:ext cx="3301594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In-progress (90% - 100%)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1581B4-4981-B933-CC1F-F06960EA8912}"/>
                </a:ext>
              </a:extLst>
            </p:cNvPr>
            <p:cNvSpPr txBox="1"/>
            <p:nvPr/>
          </p:nvSpPr>
          <p:spPr>
            <a:xfrm>
              <a:off x="755053" y="5680144"/>
              <a:ext cx="330159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Pending</a:t>
              </a: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0B009CF3-E956-C436-2097-92BFDC5902BC}"/>
              </a:ext>
            </a:extLst>
          </p:cNvPr>
          <p:cNvSpPr txBox="1">
            <a:spLocks/>
          </p:cNvSpPr>
          <p:nvPr/>
        </p:nvSpPr>
        <p:spPr>
          <a:xfrm>
            <a:off x="1030013" y="3272793"/>
            <a:ext cx="7943850" cy="1371600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Work Breakdown</a:t>
            </a:r>
          </a:p>
          <a:p>
            <a:pPr algn="r"/>
            <a:r>
              <a:rPr lang="en-US" sz="28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19601360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F678796-6DF6-4973-8F3E-CDC2B35C2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5" y="612059"/>
            <a:ext cx="685800" cy="685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870156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416D32-C4EE-48CB-B55E-CC5FD9E04517}"/>
              </a:ext>
            </a:extLst>
          </p:cNvPr>
          <p:cNvSpPr/>
          <p:nvPr/>
        </p:nvSpPr>
        <p:spPr>
          <a:xfrm>
            <a:off x="581393" y="1458554"/>
            <a:ext cx="7981214" cy="99459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[1]. </a:t>
            </a: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 T. Ribeiro, S. Singh, C. </a:t>
            </a:r>
            <a:r>
              <a:rPr lang="en-US" sz="1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Guestrin</a:t>
            </a: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“‘why should I trust you?’: Explaining the predictions of any classifier,” 16 Feb 2016. [Online]. Available: </a:t>
            </a:r>
            <a:r>
              <a:rPr lang="en-US" sz="1800" u="sng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https://arxiv.org/abs/1602.04938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  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51172EF-DC2C-4104-8F5C-5DA306CEB4BC}"/>
              </a:ext>
            </a:extLst>
          </p:cNvPr>
          <p:cNvSpPr/>
          <p:nvPr/>
        </p:nvSpPr>
        <p:spPr>
          <a:xfrm>
            <a:off x="572965" y="2512942"/>
            <a:ext cx="7981214" cy="994592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[2]. </a:t>
            </a: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 Lundberg, S. Lee, “A Unified Approach to Interpreting Model Predictions,” 2017. [Online]. Available: </a:t>
            </a:r>
            <a:r>
              <a:rPr lang="en-US" sz="1800" u="sng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https://arxiv.org/abs/1705.078744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  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4ED405-7D30-479F-9212-CCB2A4C36C92}"/>
              </a:ext>
            </a:extLst>
          </p:cNvPr>
          <p:cNvSpPr/>
          <p:nvPr/>
        </p:nvSpPr>
        <p:spPr>
          <a:xfrm>
            <a:off x="572965" y="3567329"/>
            <a:ext cx="7981214" cy="994592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[3]. </a:t>
            </a: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T. Bunk, D. </a:t>
            </a:r>
            <a:r>
              <a:rPr lang="en-US" sz="1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Varshneya</a:t>
            </a: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V. Vlasov, A. Nichol, “DIET: Lightweight Language Understanding for Dialogue Systems,” 2020. [Online]. Available: </a:t>
            </a:r>
            <a:r>
              <a:rPr lang="en-US" sz="1800" u="sng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https://arxiv.org/abs/2004.09936</a:t>
            </a:r>
            <a:r>
              <a:rPr lang="en-US" sz="1800" u="sng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4DE85-ACD9-CAAD-E137-21167126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39;p34">
            <a:extLst>
              <a:ext uri="{FF2B5EF4-FFF2-40B4-BE49-F238E27FC236}">
                <a16:creationId xmlns:a16="http://schemas.microsoft.com/office/drawing/2014/main" id="{7DF36D61-1CE6-769F-1B04-C6A096EC0306}"/>
              </a:ext>
            </a:extLst>
          </p:cNvPr>
          <p:cNvSpPr/>
          <p:nvPr/>
        </p:nvSpPr>
        <p:spPr>
          <a:xfrm>
            <a:off x="7319449" y="-2710181"/>
            <a:ext cx="4702200" cy="5004600"/>
          </a:xfrm>
          <a:prstGeom prst="roundRect">
            <a:avLst>
              <a:gd name="adj" fmla="val 500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32" name="Google Shape;432;p37"/>
          <p:cNvSpPr/>
          <p:nvPr/>
        </p:nvSpPr>
        <p:spPr>
          <a:xfrm>
            <a:off x="-4571999" y="425368"/>
            <a:ext cx="3945900" cy="1849200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1A24E4F-E8AB-CD08-FEB0-EF848DD66B12}"/>
              </a:ext>
            </a:extLst>
          </p:cNvPr>
          <p:cNvSpPr/>
          <p:nvPr/>
        </p:nvSpPr>
        <p:spPr>
          <a:xfrm>
            <a:off x="-4571998" y="647493"/>
            <a:ext cx="916233" cy="1075356"/>
          </a:xfrm>
          <a:custGeom>
            <a:avLst/>
            <a:gdLst>
              <a:gd name="connsiteX0" fmla="*/ 378555 w 916233"/>
              <a:gd name="connsiteY0" fmla="*/ 0 h 1075356"/>
              <a:gd name="connsiteX1" fmla="*/ 916233 w 916233"/>
              <a:gd name="connsiteY1" fmla="*/ 537678 h 1075356"/>
              <a:gd name="connsiteX2" fmla="*/ 378555 w 916233"/>
              <a:gd name="connsiteY2" fmla="*/ 1075356 h 1075356"/>
              <a:gd name="connsiteX3" fmla="*/ 77934 w 916233"/>
              <a:gd name="connsiteY3" fmla="*/ 983529 h 1075356"/>
              <a:gd name="connsiteX4" fmla="*/ 0 w 916233"/>
              <a:gd name="connsiteY4" fmla="*/ 919227 h 1075356"/>
              <a:gd name="connsiteX5" fmla="*/ 0 w 916233"/>
              <a:gd name="connsiteY5" fmla="*/ 156129 h 1075356"/>
              <a:gd name="connsiteX6" fmla="*/ 77934 w 916233"/>
              <a:gd name="connsiteY6" fmla="*/ 91827 h 1075356"/>
              <a:gd name="connsiteX7" fmla="*/ 378555 w 916233"/>
              <a:gd name="connsiteY7" fmla="*/ 0 h 107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233" h="1075356">
                <a:moveTo>
                  <a:pt x="378555" y="0"/>
                </a:moveTo>
                <a:cubicBezTo>
                  <a:pt x="675506" y="0"/>
                  <a:pt x="916233" y="240727"/>
                  <a:pt x="916233" y="537678"/>
                </a:cubicBezTo>
                <a:cubicBezTo>
                  <a:pt x="916233" y="834629"/>
                  <a:pt x="675506" y="1075356"/>
                  <a:pt x="378555" y="1075356"/>
                </a:cubicBezTo>
                <a:cubicBezTo>
                  <a:pt x="267198" y="1075356"/>
                  <a:pt x="163748" y="1041504"/>
                  <a:pt x="77934" y="983529"/>
                </a:cubicBezTo>
                <a:lnTo>
                  <a:pt x="0" y="919227"/>
                </a:lnTo>
                <a:lnTo>
                  <a:pt x="0" y="156129"/>
                </a:lnTo>
                <a:lnTo>
                  <a:pt x="77934" y="91827"/>
                </a:lnTo>
                <a:cubicBezTo>
                  <a:pt x="163748" y="33852"/>
                  <a:pt x="267198" y="0"/>
                  <a:pt x="378555" y="0"/>
                </a:cubicBezTo>
                <a:close/>
              </a:path>
            </a:pathLst>
          </a:custGeom>
          <a:solidFill>
            <a:srgbClr val="92D050">
              <a:alpha val="4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7"/>
          <p:cNvSpPr/>
          <p:nvPr/>
        </p:nvSpPr>
        <p:spPr>
          <a:xfrm>
            <a:off x="434341" y="6036310"/>
            <a:ext cx="8275200" cy="2381250"/>
          </a:xfrm>
          <a:prstGeom prst="roundRect">
            <a:avLst>
              <a:gd name="adj" fmla="val 6402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7"/>
          <p:cNvSpPr txBox="1">
            <a:spLocks noGrp="1"/>
          </p:cNvSpPr>
          <p:nvPr>
            <p:ph type="ctrTitle"/>
          </p:nvPr>
        </p:nvSpPr>
        <p:spPr>
          <a:xfrm rot="16200000">
            <a:off x="-10256083" y="959285"/>
            <a:ext cx="1587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algn="l">
              <a:lnSpc>
                <a:spcPct val="90000"/>
              </a:lnSpc>
              <a:buClr>
                <a:srgbClr val="D35230"/>
              </a:buClr>
              <a:buSzPts val="3690"/>
            </a:pPr>
            <a:r>
              <a:rPr lang="en" sz="28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br>
              <a:rPr lang="en" sz="369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PACKAGE</a:t>
            </a:r>
            <a:endParaRPr sz="3890" b="1">
              <a:solidFill>
                <a:srgbClr val="92D050"/>
              </a:solidFill>
            </a:endParaRPr>
          </a:p>
        </p:txBody>
      </p:sp>
      <p:sp>
        <p:nvSpPr>
          <p:cNvPr id="439" name="Google Shape;439;p37"/>
          <p:cNvSpPr/>
          <p:nvPr/>
        </p:nvSpPr>
        <p:spPr>
          <a:xfrm>
            <a:off x="2011064" y="8506395"/>
            <a:ext cx="2233186" cy="1798406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7"/>
          <p:cNvSpPr txBox="1"/>
          <p:nvPr/>
        </p:nvSpPr>
        <p:spPr>
          <a:xfrm>
            <a:off x="2230200" y="8581390"/>
            <a:ext cx="1830103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9CFD"/>
              </a:buClr>
              <a:buSzPts val="2100"/>
              <a:buFont typeface="Arial"/>
              <a:buNone/>
            </a:pPr>
            <a:r>
              <a:rPr lang="en-GB" sz="21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STARTER</a:t>
            </a:r>
            <a:endParaRPr lang="en-GB" sz="1100">
              <a:solidFill>
                <a:schemeClr val="tx1"/>
              </a:solidFill>
            </a:endParaRPr>
          </a:p>
        </p:txBody>
      </p:sp>
      <p:sp>
        <p:nvSpPr>
          <p:cNvPr id="441" name="Google Shape;441;p37"/>
          <p:cNvSpPr txBox="1"/>
          <p:nvPr/>
        </p:nvSpPr>
        <p:spPr>
          <a:xfrm>
            <a:off x="2230199" y="8928200"/>
            <a:ext cx="1830103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GB" sz="12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$ 9.99</a:t>
            </a:r>
            <a:r>
              <a:rPr lang="en-GB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11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Month</a:t>
            </a:r>
            <a:endParaRPr lang="en-GB" sz="12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7"/>
          <p:cNvSpPr txBox="1"/>
          <p:nvPr/>
        </p:nvSpPr>
        <p:spPr>
          <a:xfrm>
            <a:off x="2123018" y="9280040"/>
            <a:ext cx="2006444" cy="86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5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20 Intents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5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2 API </a:t>
            </a:r>
            <a:r>
              <a:rPr lang="en" sz="105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Integrations</a:t>
            </a:r>
            <a:endParaRPr sz="105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5"/>
              <a:buFont typeface="Arial"/>
              <a:buNone/>
            </a:pPr>
            <a:r>
              <a:rPr lang="en" sz="1050" b="1">
                <a:solidFill>
                  <a:srgbClr val="D3523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r>
              <a:rPr lang="en" sz="105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Bot Analytics</a:t>
            </a:r>
            <a:endParaRPr sz="105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5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Unlimited CDD</a:t>
            </a:r>
            <a:r>
              <a:rPr lang="en" sz="105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Improvements</a:t>
            </a:r>
            <a:endParaRPr sz="1050">
              <a:solidFill>
                <a:schemeClr val="tx1"/>
              </a:solidFill>
            </a:endParaRPr>
          </a:p>
        </p:txBody>
      </p:sp>
      <p:sp>
        <p:nvSpPr>
          <p:cNvPr id="443" name="Google Shape;443;p37"/>
          <p:cNvSpPr/>
          <p:nvPr/>
        </p:nvSpPr>
        <p:spPr>
          <a:xfrm>
            <a:off x="6534806" y="14521115"/>
            <a:ext cx="1991974" cy="1798406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7"/>
          <p:cNvSpPr txBox="1"/>
          <p:nvPr/>
        </p:nvSpPr>
        <p:spPr>
          <a:xfrm>
            <a:off x="6781554" y="14596110"/>
            <a:ext cx="1447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9CFD"/>
              </a:buClr>
              <a:buSzPts val="2100"/>
              <a:buFont typeface="Arial"/>
              <a:buNone/>
            </a:pPr>
            <a:r>
              <a:rPr lang="en-GB" sz="21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GENIUS</a:t>
            </a:r>
            <a:endParaRPr lang="en-GB" sz="1100">
              <a:solidFill>
                <a:schemeClr val="tx1"/>
              </a:solidFill>
            </a:endParaRPr>
          </a:p>
        </p:txBody>
      </p:sp>
      <p:sp>
        <p:nvSpPr>
          <p:cNvPr id="445" name="Google Shape;445;p37"/>
          <p:cNvSpPr txBox="1"/>
          <p:nvPr/>
        </p:nvSpPr>
        <p:spPr>
          <a:xfrm>
            <a:off x="6781553" y="14942920"/>
            <a:ext cx="14478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GB" sz="12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$ 49.99</a:t>
            </a:r>
            <a:r>
              <a:rPr lang="en-GB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11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Month</a:t>
            </a:r>
            <a:endParaRPr lang="en-GB" sz="12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7"/>
          <p:cNvSpPr txBox="1"/>
          <p:nvPr/>
        </p:nvSpPr>
        <p:spPr>
          <a:xfrm>
            <a:off x="6666764" y="15294769"/>
            <a:ext cx="1738095" cy="86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400 Intents</a:t>
            </a:r>
            <a:endParaRPr sz="1050" b="1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50+ API </a:t>
            </a:r>
            <a:r>
              <a:rPr lang="en" sz="105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Integrations</a:t>
            </a:r>
            <a:endParaRPr sz="105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Bot Analytics </a:t>
            </a:r>
            <a:r>
              <a:rPr lang="en" sz="105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Included</a:t>
            </a:r>
            <a:endParaRPr sz="105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CDD + ML Packages</a:t>
            </a:r>
            <a:endParaRPr sz="1050">
              <a:solidFill>
                <a:schemeClr val="tx1"/>
              </a:solidFill>
            </a:endParaRPr>
          </a:p>
        </p:txBody>
      </p:sp>
      <p:sp>
        <p:nvSpPr>
          <p:cNvPr id="447" name="Google Shape;447;p37"/>
          <p:cNvSpPr/>
          <p:nvPr/>
        </p:nvSpPr>
        <p:spPr>
          <a:xfrm>
            <a:off x="4387888" y="11304110"/>
            <a:ext cx="1991974" cy="1798406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7"/>
          <p:cNvSpPr txBox="1"/>
          <p:nvPr/>
        </p:nvSpPr>
        <p:spPr>
          <a:xfrm>
            <a:off x="4635415" y="11379105"/>
            <a:ext cx="1447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9CFD"/>
              </a:buClr>
              <a:buSzPts val="2100"/>
              <a:buFont typeface="Arial"/>
              <a:buNone/>
            </a:pPr>
            <a:r>
              <a:rPr lang="en-GB" sz="21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endParaRPr lang="en-GB" sz="1100">
              <a:solidFill>
                <a:schemeClr val="tx1"/>
              </a:solidFill>
            </a:endParaRPr>
          </a:p>
        </p:txBody>
      </p:sp>
      <p:sp>
        <p:nvSpPr>
          <p:cNvPr id="449" name="Google Shape;449;p37"/>
          <p:cNvSpPr txBox="1"/>
          <p:nvPr/>
        </p:nvSpPr>
        <p:spPr>
          <a:xfrm>
            <a:off x="4635414" y="11725915"/>
            <a:ext cx="14478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GB" sz="12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$ 34.99</a:t>
            </a:r>
            <a:r>
              <a:rPr lang="en-GB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11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Month</a:t>
            </a:r>
            <a:endParaRPr lang="en-GB" sz="12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7"/>
          <p:cNvSpPr txBox="1"/>
          <p:nvPr/>
        </p:nvSpPr>
        <p:spPr>
          <a:xfrm>
            <a:off x="4520625" y="12077764"/>
            <a:ext cx="1785699" cy="86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3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180 Intents</a:t>
            </a:r>
            <a:endParaRPr sz="1050" b="1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3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20 API </a:t>
            </a:r>
            <a:r>
              <a:rPr lang="en" sz="105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Integrations</a:t>
            </a:r>
            <a:endParaRPr sz="105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3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Bot Analytics</a:t>
            </a:r>
            <a:endParaRPr sz="105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3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CDD</a:t>
            </a:r>
            <a:endParaRPr lang="en" sz="1050" b="1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3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Sinhala Entity Annotation</a:t>
            </a:r>
            <a:endParaRPr sz="1050" b="1">
              <a:solidFill>
                <a:schemeClr val="tx1"/>
              </a:solidFill>
            </a:endParaRPr>
          </a:p>
        </p:txBody>
      </p:sp>
      <p:sp>
        <p:nvSpPr>
          <p:cNvPr id="451" name="Google Shape;451;p37"/>
          <p:cNvSpPr/>
          <p:nvPr/>
        </p:nvSpPr>
        <p:spPr>
          <a:xfrm>
            <a:off x="-5301830" y="564613"/>
            <a:ext cx="2339989" cy="1567200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7"/>
          <p:cNvSpPr txBox="1"/>
          <p:nvPr/>
        </p:nvSpPr>
        <p:spPr>
          <a:xfrm>
            <a:off x="-7532116" y="756900"/>
            <a:ext cx="2060414" cy="1192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r>
              <a:rPr lang="en-US" b="1">
                <a:solidFill>
                  <a:srgbClr val="00B050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FREE</a:t>
            </a:r>
            <a:r>
              <a:rPr lang="en-US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en-US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for one month</a:t>
            </a:r>
          </a:p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endParaRPr lang="en" sz="3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endParaRPr lang="en" sz="3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10 Intents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2 API</a:t>
            </a:r>
            <a:r>
              <a:rPr lang="en" sz="105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Integrations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Unlimited CDD</a:t>
            </a:r>
            <a:r>
              <a:rPr lang="en" sz="105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Improvements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1050" b="1">
                <a:solidFill>
                  <a:srgbClr val="D35230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No</a:t>
            </a:r>
            <a:r>
              <a:rPr lang="en-US" sz="105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en-US" sz="105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Bot Analytics</a:t>
            </a:r>
            <a:endParaRPr lang="en-US" sz="105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D336FE9-6CFD-EC3A-2B7A-2D94ED9D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30225" y="1360887"/>
            <a:ext cx="914400" cy="914400"/>
          </a:xfrm>
          <a:prstGeom prst="rect">
            <a:avLst/>
          </a:prstGeom>
        </p:spPr>
      </p:pic>
      <p:sp>
        <p:nvSpPr>
          <p:cNvPr id="46" name="Google Shape;432;p37">
            <a:extLst>
              <a:ext uri="{FF2B5EF4-FFF2-40B4-BE49-F238E27FC236}">
                <a16:creationId xmlns:a16="http://schemas.microsoft.com/office/drawing/2014/main" id="{375025AD-5CF4-1C6D-2B90-262C8B6FE131}"/>
              </a:ext>
            </a:extLst>
          </p:cNvPr>
          <p:cNvSpPr/>
          <p:nvPr/>
        </p:nvSpPr>
        <p:spPr>
          <a:xfrm>
            <a:off x="4521173" y="-2564147"/>
            <a:ext cx="4188368" cy="1849200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366C52F-34A1-8721-234F-329222B07E5C}"/>
              </a:ext>
            </a:extLst>
          </p:cNvPr>
          <p:cNvSpPr/>
          <p:nvPr/>
        </p:nvSpPr>
        <p:spPr>
          <a:xfrm>
            <a:off x="4521174" y="-1539382"/>
            <a:ext cx="916233" cy="1075356"/>
          </a:xfrm>
          <a:custGeom>
            <a:avLst/>
            <a:gdLst>
              <a:gd name="connsiteX0" fmla="*/ 378555 w 916233"/>
              <a:gd name="connsiteY0" fmla="*/ 0 h 1075356"/>
              <a:gd name="connsiteX1" fmla="*/ 916233 w 916233"/>
              <a:gd name="connsiteY1" fmla="*/ 537678 h 1075356"/>
              <a:gd name="connsiteX2" fmla="*/ 378555 w 916233"/>
              <a:gd name="connsiteY2" fmla="*/ 1075356 h 1075356"/>
              <a:gd name="connsiteX3" fmla="*/ 77934 w 916233"/>
              <a:gd name="connsiteY3" fmla="*/ 983529 h 1075356"/>
              <a:gd name="connsiteX4" fmla="*/ 0 w 916233"/>
              <a:gd name="connsiteY4" fmla="*/ 919227 h 1075356"/>
              <a:gd name="connsiteX5" fmla="*/ 0 w 916233"/>
              <a:gd name="connsiteY5" fmla="*/ 156129 h 1075356"/>
              <a:gd name="connsiteX6" fmla="*/ 77934 w 916233"/>
              <a:gd name="connsiteY6" fmla="*/ 91827 h 1075356"/>
              <a:gd name="connsiteX7" fmla="*/ 378555 w 916233"/>
              <a:gd name="connsiteY7" fmla="*/ 0 h 107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233" h="1075356">
                <a:moveTo>
                  <a:pt x="378555" y="0"/>
                </a:moveTo>
                <a:cubicBezTo>
                  <a:pt x="675506" y="0"/>
                  <a:pt x="916233" y="240727"/>
                  <a:pt x="916233" y="537678"/>
                </a:cubicBezTo>
                <a:cubicBezTo>
                  <a:pt x="916233" y="834629"/>
                  <a:pt x="675506" y="1075356"/>
                  <a:pt x="378555" y="1075356"/>
                </a:cubicBezTo>
                <a:cubicBezTo>
                  <a:pt x="267198" y="1075356"/>
                  <a:pt x="163748" y="1041504"/>
                  <a:pt x="77934" y="983529"/>
                </a:cubicBezTo>
                <a:lnTo>
                  <a:pt x="0" y="919227"/>
                </a:lnTo>
                <a:lnTo>
                  <a:pt x="0" y="156129"/>
                </a:lnTo>
                <a:lnTo>
                  <a:pt x="77934" y="91827"/>
                </a:lnTo>
                <a:cubicBezTo>
                  <a:pt x="163748" y="33852"/>
                  <a:pt x="267198" y="0"/>
                  <a:pt x="37855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33;p37">
            <a:extLst>
              <a:ext uri="{FF2B5EF4-FFF2-40B4-BE49-F238E27FC236}">
                <a16:creationId xmlns:a16="http://schemas.microsoft.com/office/drawing/2014/main" id="{E92776F2-0989-835A-38F4-13F4E7A7F77B}"/>
              </a:ext>
            </a:extLst>
          </p:cNvPr>
          <p:cNvSpPr txBox="1">
            <a:spLocks/>
          </p:cNvSpPr>
          <p:nvPr/>
        </p:nvSpPr>
        <p:spPr>
          <a:xfrm rot="16200000">
            <a:off x="4986357" y="-8011877"/>
            <a:ext cx="1587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90000"/>
              </a:lnSpc>
              <a:buClr>
                <a:srgbClr val="D35230"/>
              </a:buClr>
              <a:buSzPts val="3690"/>
            </a:pPr>
            <a:r>
              <a:rPr lang="en-US" sz="2400" b="1">
                <a:solidFill>
                  <a:schemeClr val="bg1"/>
                </a:solidFill>
              </a:rPr>
              <a:t>ON PREM</a:t>
            </a:r>
            <a:br>
              <a:rPr lang="en-US" sz="3690" b="1">
                <a:solidFill>
                  <a:srgbClr val="00B050"/>
                </a:solidFill>
              </a:rPr>
            </a:b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PACKAGE</a:t>
            </a:r>
            <a:endParaRPr lang="en-US" sz="389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Google Shape;451;p37">
            <a:extLst>
              <a:ext uri="{FF2B5EF4-FFF2-40B4-BE49-F238E27FC236}">
                <a16:creationId xmlns:a16="http://schemas.microsoft.com/office/drawing/2014/main" id="{B6588006-508F-7C54-1FE6-E17A76D2D72D}"/>
              </a:ext>
            </a:extLst>
          </p:cNvPr>
          <p:cNvSpPr/>
          <p:nvPr/>
        </p:nvSpPr>
        <p:spPr>
          <a:xfrm>
            <a:off x="6275463" y="-6143462"/>
            <a:ext cx="2312278" cy="1567200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452;p37">
            <a:extLst>
              <a:ext uri="{FF2B5EF4-FFF2-40B4-BE49-F238E27FC236}">
                <a16:creationId xmlns:a16="http://schemas.microsoft.com/office/drawing/2014/main" id="{6E908237-C349-276A-3E30-4E8BB284EF9D}"/>
              </a:ext>
            </a:extLst>
          </p:cNvPr>
          <p:cNvSpPr txBox="1"/>
          <p:nvPr/>
        </p:nvSpPr>
        <p:spPr>
          <a:xfrm>
            <a:off x="6442936" y="-5951175"/>
            <a:ext cx="2015264" cy="112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lnSpcReduction="10000"/>
          </a:bodyPr>
          <a:lstStyle/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r>
              <a:rPr lang="en-US" b="1">
                <a:solidFill>
                  <a:srgbClr val="0070C0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$ 199.99 </a:t>
            </a:r>
            <a:r>
              <a:rPr lang="en-US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one time</a:t>
            </a:r>
          </a:p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endParaRPr lang="en" sz="3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endParaRPr lang="en" sz="3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110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2 Free Maintenance</a:t>
            </a:r>
            <a:endParaRPr lang="en-US" sz="110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110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($9.99 per additional call)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110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Bot Analytics</a:t>
            </a:r>
            <a:r>
              <a:rPr lang="en-US" sz="110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+ </a:t>
            </a:r>
            <a:r>
              <a:rPr lang="en-US" sz="110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CDD</a:t>
            </a:r>
            <a:br>
              <a:rPr lang="en-US" sz="110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</a:br>
            <a:endParaRPr lang="en-US" sz="1100" b="1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18AA7343-B894-DB7E-04DD-7D4EA9F99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214" y="-11890293"/>
            <a:ext cx="959664" cy="959664"/>
          </a:xfrm>
          <a:prstGeom prst="rect">
            <a:avLst/>
          </a:prstGeom>
        </p:spPr>
      </p:pic>
      <p:pic>
        <p:nvPicPr>
          <p:cNvPr id="19" name="Picture 18" descr="A picture containing text, plant, leaf&#10;&#10;Description automatically generated">
            <a:extLst>
              <a:ext uri="{FF2B5EF4-FFF2-40B4-BE49-F238E27FC236}">
                <a16:creationId xmlns:a16="http://schemas.microsoft.com/office/drawing/2014/main" id="{D1F571E3-3298-E4C9-AF15-24F74128F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049" y="-11479839"/>
            <a:ext cx="555997" cy="555997"/>
          </a:xfrm>
          <a:prstGeom prst="rect">
            <a:avLst/>
          </a:pr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54AE811-661F-54B0-997E-7D2527849A2F}"/>
              </a:ext>
            </a:extLst>
          </p:cNvPr>
          <p:cNvSpPr/>
          <p:nvPr/>
        </p:nvSpPr>
        <p:spPr>
          <a:xfrm>
            <a:off x="441962" y="7040673"/>
            <a:ext cx="916233" cy="1075356"/>
          </a:xfrm>
          <a:custGeom>
            <a:avLst/>
            <a:gdLst>
              <a:gd name="connsiteX0" fmla="*/ 378555 w 916233"/>
              <a:gd name="connsiteY0" fmla="*/ 0 h 1075356"/>
              <a:gd name="connsiteX1" fmla="*/ 916233 w 916233"/>
              <a:gd name="connsiteY1" fmla="*/ 537678 h 1075356"/>
              <a:gd name="connsiteX2" fmla="*/ 378555 w 916233"/>
              <a:gd name="connsiteY2" fmla="*/ 1075356 h 1075356"/>
              <a:gd name="connsiteX3" fmla="*/ 77934 w 916233"/>
              <a:gd name="connsiteY3" fmla="*/ 983529 h 1075356"/>
              <a:gd name="connsiteX4" fmla="*/ 0 w 916233"/>
              <a:gd name="connsiteY4" fmla="*/ 919227 h 1075356"/>
              <a:gd name="connsiteX5" fmla="*/ 0 w 916233"/>
              <a:gd name="connsiteY5" fmla="*/ 156129 h 1075356"/>
              <a:gd name="connsiteX6" fmla="*/ 77934 w 916233"/>
              <a:gd name="connsiteY6" fmla="*/ 91827 h 1075356"/>
              <a:gd name="connsiteX7" fmla="*/ 378555 w 916233"/>
              <a:gd name="connsiteY7" fmla="*/ 0 h 107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233" h="1075356">
                <a:moveTo>
                  <a:pt x="378555" y="0"/>
                </a:moveTo>
                <a:cubicBezTo>
                  <a:pt x="675506" y="0"/>
                  <a:pt x="916233" y="240727"/>
                  <a:pt x="916233" y="537678"/>
                </a:cubicBezTo>
                <a:cubicBezTo>
                  <a:pt x="916233" y="834629"/>
                  <a:pt x="675506" y="1075356"/>
                  <a:pt x="378555" y="1075356"/>
                </a:cubicBezTo>
                <a:cubicBezTo>
                  <a:pt x="267198" y="1075356"/>
                  <a:pt x="163748" y="1041504"/>
                  <a:pt x="77934" y="983529"/>
                </a:cubicBezTo>
                <a:lnTo>
                  <a:pt x="0" y="919227"/>
                </a:lnTo>
                <a:lnTo>
                  <a:pt x="0" y="156129"/>
                </a:lnTo>
                <a:lnTo>
                  <a:pt x="77934" y="91827"/>
                </a:lnTo>
                <a:cubicBezTo>
                  <a:pt x="163748" y="33852"/>
                  <a:pt x="267198" y="0"/>
                  <a:pt x="378555" y="0"/>
                </a:cubicBezTo>
                <a:close/>
              </a:path>
            </a:pathLst>
          </a:custGeom>
          <a:solidFill>
            <a:srgbClr val="78909C">
              <a:alpha val="21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33;p37">
            <a:extLst>
              <a:ext uri="{FF2B5EF4-FFF2-40B4-BE49-F238E27FC236}">
                <a16:creationId xmlns:a16="http://schemas.microsoft.com/office/drawing/2014/main" id="{B23EC7E5-5927-EFF6-2897-0F8F209BDC14}"/>
              </a:ext>
            </a:extLst>
          </p:cNvPr>
          <p:cNvSpPr txBox="1">
            <a:spLocks/>
          </p:cNvSpPr>
          <p:nvPr/>
        </p:nvSpPr>
        <p:spPr>
          <a:xfrm rot="16200000">
            <a:off x="640517" y="8832671"/>
            <a:ext cx="1587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90000"/>
              </a:lnSpc>
              <a:buClr>
                <a:srgbClr val="D35230"/>
              </a:buClr>
              <a:buSzPts val="3690"/>
            </a:pPr>
            <a:r>
              <a:rPr lang="en-US" sz="2800" b="1">
                <a:solidFill>
                  <a:schemeClr val="bg1"/>
                </a:solidFill>
              </a:rPr>
              <a:t>CaaS</a:t>
            </a:r>
            <a:br>
              <a:rPr lang="en-US" sz="3690" b="1">
                <a:solidFill>
                  <a:srgbClr val="00B050"/>
                </a:solidFill>
              </a:rPr>
            </a:br>
            <a:r>
              <a:rPr lang="en-US" sz="2000" b="1">
                <a:solidFill>
                  <a:srgbClr val="B9C6C8"/>
                </a:solidFill>
              </a:rPr>
              <a:t>PACKAGE</a:t>
            </a:r>
            <a:endParaRPr lang="en-US" sz="3890" b="1">
              <a:solidFill>
                <a:srgbClr val="B9C6C8"/>
              </a:solidFill>
            </a:endParaRPr>
          </a:p>
        </p:txBody>
      </p:sp>
      <p:pic>
        <p:nvPicPr>
          <p:cNvPr id="457" name="Google Shape;457;p37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87893" y="557436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7228C57B-5D44-825A-0E5F-06C879F20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032" y="7838427"/>
            <a:ext cx="766890" cy="766890"/>
          </a:xfrm>
          <a:prstGeom prst="rect">
            <a:avLst/>
          </a:prstGeom>
        </p:spPr>
      </p:pic>
      <p:sp>
        <p:nvSpPr>
          <p:cNvPr id="35" name="Google Shape;403;p35">
            <a:extLst>
              <a:ext uri="{FF2B5EF4-FFF2-40B4-BE49-F238E27FC236}">
                <a16:creationId xmlns:a16="http://schemas.microsoft.com/office/drawing/2014/main" id="{74D528BB-5144-2AB2-63C8-F77A1E194B82}"/>
              </a:ext>
            </a:extLst>
          </p:cNvPr>
          <p:cNvSpPr txBox="1">
            <a:spLocks/>
          </p:cNvSpPr>
          <p:nvPr/>
        </p:nvSpPr>
        <p:spPr>
          <a:xfrm>
            <a:off x="4155295" y="2272755"/>
            <a:ext cx="1493665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90000"/>
              </a:lnSpc>
              <a:buClr>
                <a:schemeClr val="lt1"/>
              </a:buClr>
              <a:buSzPts val="2400"/>
            </a:pPr>
            <a:r>
              <a:rPr lang="en-US" sz="2400" b="1">
                <a:solidFill>
                  <a:srgbClr val="78909C"/>
                </a:solidFill>
              </a:rPr>
              <a:t>Business</a:t>
            </a:r>
            <a:br>
              <a:rPr lang="en-US" sz="3000">
                <a:solidFill>
                  <a:srgbClr val="78909C"/>
                </a:solidFill>
              </a:rPr>
            </a:br>
            <a:r>
              <a:rPr lang="en-US" sz="3200" b="1"/>
              <a:t>Model</a:t>
            </a:r>
            <a:endParaRPr lang="en-US" sz="3200"/>
          </a:p>
        </p:txBody>
      </p:sp>
      <p:pic>
        <p:nvPicPr>
          <p:cNvPr id="36" name="Google Shape;404;p35">
            <a:extLst>
              <a:ext uri="{FF2B5EF4-FFF2-40B4-BE49-F238E27FC236}">
                <a16:creationId xmlns:a16="http://schemas.microsoft.com/office/drawing/2014/main" id="{8029B659-68AF-2EF8-A3C0-9CCFACF336D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-3021" r="-1"/>
          <a:stretch/>
        </p:blipFill>
        <p:spPr>
          <a:xfrm>
            <a:off x="3474720" y="2272755"/>
            <a:ext cx="670417" cy="653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4690199"/>
      </p:ext>
    </p:extLst>
  </p:cSld>
  <p:clrMapOvr>
    <a:masterClrMapping/>
  </p:clrMapOvr>
  <p:transition spd="slow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"/>
          <p:cNvSpPr/>
          <p:nvPr/>
        </p:nvSpPr>
        <p:spPr>
          <a:xfrm>
            <a:off x="434341" y="425368"/>
            <a:ext cx="3945900" cy="1849200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1A24E4F-E8AB-CD08-FEB0-EF848DD66B12}"/>
              </a:ext>
            </a:extLst>
          </p:cNvPr>
          <p:cNvSpPr/>
          <p:nvPr/>
        </p:nvSpPr>
        <p:spPr>
          <a:xfrm>
            <a:off x="434342" y="647493"/>
            <a:ext cx="916233" cy="1075356"/>
          </a:xfrm>
          <a:custGeom>
            <a:avLst/>
            <a:gdLst>
              <a:gd name="connsiteX0" fmla="*/ 378555 w 916233"/>
              <a:gd name="connsiteY0" fmla="*/ 0 h 1075356"/>
              <a:gd name="connsiteX1" fmla="*/ 916233 w 916233"/>
              <a:gd name="connsiteY1" fmla="*/ 537678 h 1075356"/>
              <a:gd name="connsiteX2" fmla="*/ 378555 w 916233"/>
              <a:gd name="connsiteY2" fmla="*/ 1075356 h 1075356"/>
              <a:gd name="connsiteX3" fmla="*/ 77934 w 916233"/>
              <a:gd name="connsiteY3" fmla="*/ 983529 h 1075356"/>
              <a:gd name="connsiteX4" fmla="*/ 0 w 916233"/>
              <a:gd name="connsiteY4" fmla="*/ 919227 h 1075356"/>
              <a:gd name="connsiteX5" fmla="*/ 0 w 916233"/>
              <a:gd name="connsiteY5" fmla="*/ 156129 h 1075356"/>
              <a:gd name="connsiteX6" fmla="*/ 77934 w 916233"/>
              <a:gd name="connsiteY6" fmla="*/ 91827 h 1075356"/>
              <a:gd name="connsiteX7" fmla="*/ 378555 w 916233"/>
              <a:gd name="connsiteY7" fmla="*/ 0 h 107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233" h="1075356">
                <a:moveTo>
                  <a:pt x="378555" y="0"/>
                </a:moveTo>
                <a:cubicBezTo>
                  <a:pt x="675506" y="0"/>
                  <a:pt x="916233" y="240727"/>
                  <a:pt x="916233" y="537678"/>
                </a:cubicBezTo>
                <a:cubicBezTo>
                  <a:pt x="916233" y="834629"/>
                  <a:pt x="675506" y="1075356"/>
                  <a:pt x="378555" y="1075356"/>
                </a:cubicBezTo>
                <a:cubicBezTo>
                  <a:pt x="267198" y="1075356"/>
                  <a:pt x="163748" y="1041504"/>
                  <a:pt x="77934" y="983529"/>
                </a:cubicBezTo>
                <a:lnTo>
                  <a:pt x="0" y="919227"/>
                </a:lnTo>
                <a:lnTo>
                  <a:pt x="0" y="156129"/>
                </a:lnTo>
                <a:lnTo>
                  <a:pt x="77934" y="91827"/>
                </a:lnTo>
                <a:cubicBezTo>
                  <a:pt x="163748" y="33852"/>
                  <a:pt x="267198" y="0"/>
                  <a:pt x="378555" y="0"/>
                </a:cubicBezTo>
                <a:close/>
              </a:path>
            </a:pathLst>
          </a:custGeom>
          <a:solidFill>
            <a:srgbClr val="92D050">
              <a:alpha val="4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7"/>
          <p:cNvSpPr/>
          <p:nvPr/>
        </p:nvSpPr>
        <p:spPr>
          <a:xfrm>
            <a:off x="434341" y="2388870"/>
            <a:ext cx="8275200" cy="2381250"/>
          </a:xfrm>
          <a:prstGeom prst="roundRect">
            <a:avLst>
              <a:gd name="adj" fmla="val 6402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7"/>
          <p:cNvSpPr txBox="1">
            <a:spLocks noGrp="1"/>
          </p:cNvSpPr>
          <p:nvPr>
            <p:ph type="ctrTitle"/>
          </p:nvPr>
        </p:nvSpPr>
        <p:spPr>
          <a:xfrm rot="16200000">
            <a:off x="632897" y="959285"/>
            <a:ext cx="1587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algn="l">
              <a:lnSpc>
                <a:spcPct val="90000"/>
              </a:lnSpc>
              <a:buClr>
                <a:srgbClr val="D35230"/>
              </a:buClr>
              <a:buSzPts val="3690"/>
            </a:pPr>
            <a:r>
              <a:rPr lang="en" sz="28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br>
              <a:rPr lang="en" sz="369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PACKAGE</a:t>
            </a:r>
            <a:endParaRPr sz="3890" b="1">
              <a:solidFill>
                <a:srgbClr val="92D050"/>
              </a:solidFill>
            </a:endParaRPr>
          </a:p>
        </p:txBody>
      </p:sp>
      <p:sp>
        <p:nvSpPr>
          <p:cNvPr id="439" name="Google Shape;439;p37"/>
          <p:cNvSpPr/>
          <p:nvPr/>
        </p:nvSpPr>
        <p:spPr>
          <a:xfrm>
            <a:off x="2011064" y="2786315"/>
            <a:ext cx="2233186" cy="1798406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7"/>
          <p:cNvSpPr txBox="1"/>
          <p:nvPr/>
        </p:nvSpPr>
        <p:spPr>
          <a:xfrm>
            <a:off x="2230200" y="2861310"/>
            <a:ext cx="1830103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9CFD"/>
              </a:buClr>
              <a:buSzPts val="2100"/>
              <a:buFont typeface="Arial"/>
              <a:buNone/>
            </a:pPr>
            <a:r>
              <a:rPr lang="en-GB" sz="21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STARTER</a:t>
            </a:r>
            <a:endParaRPr lang="en-GB" sz="1100">
              <a:solidFill>
                <a:schemeClr val="tx1"/>
              </a:solidFill>
            </a:endParaRPr>
          </a:p>
        </p:txBody>
      </p:sp>
      <p:sp>
        <p:nvSpPr>
          <p:cNvPr id="441" name="Google Shape;441;p37"/>
          <p:cNvSpPr txBox="1"/>
          <p:nvPr/>
        </p:nvSpPr>
        <p:spPr>
          <a:xfrm>
            <a:off x="2230199" y="3208120"/>
            <a:ext cx="1830103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GB" sz="12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$ 9.99</a:t>
            </a:r>
            <a:r>
              <a:rPr lang="en-GB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11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Month</a:t>
            </a:r>
            <a:endParaRPr lang="en-GB" sz="12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7"/>
          <p:cNvSpPr txBox="1"/>
          <p:nvPr/>
        </p:nvSpPr>
        <p:spPr>
          <a:xfrm>
            <a:off x="2123018" y="3559960"/>
            <a:ext cx="2006444" cy="86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5"/>
              <a:buFont typeface="Arial"/>
              <a:buNone/>
            </a:pPr>
            <a:r>
              <a:rPr lang="en" sz="11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20 </a:t>
            </a:r>
            <a:r>
              <a:rPr lang="en" sz="110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Question Categories</a:t>
            </a:r>
            <a:endParaRPr lang="en" sz="1100" b="1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Entity Annotation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100" b="1">
                <a:solidFill>
                  <a:srgbClr val="D35230"/>
                </a:solidFill>
                <a:latin typeface="Arial"/>
                <a:ea typeface="Arial"/>
                <a:cs typeface="Arial"/>
                <a:sym typeface="Arial"/>
              </a:rPr>
              <a:t>Limited </a:t>
            </a:r>
            <a:r>
              <a:rPr lang="en" sz="110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Model Evaluations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100" b="1">
                <a:solidFill>
                  <a:srgbClr val="D3523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r>
              <a:rPr lang="en" sz="110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Model Explainability</a:t>
            </a:r>
            <a:endParaRPr lang="en" sz="11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7"/>
          <p:cNvSpPr/>
          <p:nvPr/>
        </p:nvSpPr>
        <p:spPr>
          <a:xfrm>
            <a:off x="6534806" y="2777876"/>
            <a:ext cx="1991974" cy="1798406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7"/>
          <p:cNvSpPr txBox="1"/>
          <p:nvPr/>
        </p:nvSpPr>
        <p:spPr>
          <a:xfrm>
            <a:off x="6781554" y="2809272"/>
            <a:ext cx="1447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9CFD"/>
              </a:buClr>
              <a:buSzPts val="2100"/>
              <a:buFont typeface="Arial"/>
              <a:buNone/>
            </a:pPr>
            <a:r>
              <a:rPr lang="en-GB" sz="21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GENIUS</a:t>
            </a:r>
            <a:endParaRPr lang="en-GB" sz="1100">
              <a:solidFill>
                <a:schemeClr val="tx1"/>
              </a:solidFill>
            </a:endParaRPr>
          </a:p>
        </p:txBody>
      </p:sp>
      <p:sp>
        <p:nvSpPr>
          <p:cNvPr id="445" name="Google Shape;445;p37"/>
          <p:cNvSpPr txBox="1"/>
          <p:nvPr/>
        </p:nvSpPr>
        <p:spPr>
          <a:xfrm>
            <a:off x="6781553" y="3156082"/>
            <a:ext cx="14478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GB" sz="12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$ 49.99</a:t>
            </a:r>
            <a:r>
              <a:rPr lang="en-GB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11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Month</a:t>
            </a:r>
            <a:endParaRPr lang="en-GB" sz="12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7"/>
          <p:cNvSpPr txBox="1"/>
          <p:nvPr/>
        </p:nvSpPr>
        <p:spPr>
          <a:xfrm>
            <a:off x="6534806" y="3441016"/>
            <a:ext cx="1947075" cy="86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100 </a:t>
            </a:r>
            <a:r>
              <a:rPr lang="en" sz="110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Question Categories</a:t>
            </a:r>
            <a:r>
              <a:rPr lang="en" sz="1100" b="1">
                <a:solidFill>
                  <a:schemeClr val="tx1"/>
                </a:solidFill>
              </a:rPr>
              <a:t> </a:t>
            </a:r>
            <a:r>
              <a:rPr lang="en" sz="1100" b="1">
                <a:solidFill>
                  <a:srgbClr val="D3523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1100" b="1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Entity Annotation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Model Evaluations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Model Explainability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447" name="Google Shape;447;p37"/>
          <p:cNvSpPr/>
          <p:nvPr/>
        </p:nvSpPr>
        <p:spPr>
          <a:xfrm>
            <a:off x="4387888" y="2779870"/>
            <a:ext cx="1991974" cy="1798406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7"/>
          <p:cNvSpPr txBox="1"/>
          <p:nvPr/>
        </p:nvSpPr>
        <p:spPr>
          <a:xfrm>
            <a:off x="4635415" y="2854865"/>
            <a:ext cx="1447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9CFD"/>
              </a:buClr>
              <a:buSzPts val="2100"/>
              <a:buFont typeface="Arial"/>
              <a:buNone/>
            </a:pPr>
            <a:r>
              <a:rPr lang="en-GB" sz="21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endParaRPr lang="en-GB" sz="1100">
              <a:solidFill>
                <a:schemeClr val="tx1"/>
              </a:solidFill>
            </a:endParaRPr>
          </a:p>
        </p:txBody>
      </p:sp>
      <p:sp>
        <p:nvSpPr>
          <p:cNvPr id="449" name="Google Shape;449;p37"/>
          <p:cNvSpPr txBox="1"/>
          <p:nvPr/>
        </p:nvSpPr>
        <p:spPr>
          <a:xfrm>
            <a:off x="4635414" y="3201675"/>
            <a:ext cx="14478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GB" sz="12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$ 34.99</a:t>
            </a:r>
            <a:r>
              <a:rPr lang="en-GB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11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Month</a:t>
            </a:r>
            <a:endParaRPr lang="en-GB" sz="12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7"/>
          <p:cNvSpPr txBox="1"/>
          <p:nvPr/>
        </p:nvSpPr>
        <p:spPr>
          <a:xfrm>
            <a:off x="4422719" y="3592296"/>
            <a:ext cx="1922311" cy="86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3"/>
              <a:buFont typeface="Arial"/>
              <a:buNone/>
            </a:pPr>
            <a:r>
              <a:rPr lang="en" sz="1100" b="1">
                <a:solidFill>
                  <a:schemeClr val="tx1"/>
                </a:solidFill>
              </a:rPr>
              <a:t>50</a:t>
            </a:r>
            <a:r>
              <a:rPr lang="en" sz="11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Question Categories</a:t>
            </a:r>
            <a:endParaRPr sz="1100" b="1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Entity Annotation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Model Evaluations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100" b="1">
                <a:solidFill>
                  <a:srgbClr val="D35230"/>
                </a:solidFill>
                <a:latin typeface="Arial"/>
                <a:ea typeface="Arial"/>
                <a:cs typeface="Arial"/>
                <a:sym typeface="Arial"/>
              </a:rPr>
              <a:t>Limited</a:t>
            </a:r>
            <a:r>
              <a:rPr lang="en" sz="110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Model Explainability</a:t>
            </a:r>
            <a:endParaRPr lang="en" sz="11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7"/>
          <p:cNvSpPr/>
          <p:nvPr/>
        </p:nvSpPr>
        <p:spPr>
          <a:xfrm>
            <a:off x="1899070" y="564613"/>
            <a:ext cx="2339989" cy="1567200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7"/>
          <p:cNvSpPr txBox="1"/>
          <p:nvPr/>
        </p:nvSpPr>
        <p:spPr>
          <a:xfrm>
            <a:off x="2066544" y="756900"/>
            <a:ext cx="2060414" cy="1192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lnSpcReduction="10000"/>
          </a:bodyPr>
          <a:lstStyle/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r>
              <a:rPr lang="en-US" sz="1600" b="1">
                <a:solidFill>
                  <a:srgbClr val="00B050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FREE</a:t>
            </a:r>
            <a:r>
              <a:rPr lang="en-US" sz="160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en-US" sz="160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for one month</a:t>
            </a:r>
          </a:p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endParaRPr lang="en" sz="4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endParaRPr lang="en" sz="4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10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10 </a:t>
            </a:r>
            <a:r>
              <a:rPr lang="en" sz="110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Question Categories</a:t>
            </a:r>
            <a:endParaRPr lang="en" sz="1100" b="1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Entity Annotation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Model Evaluations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Model Explainability</a:t>
            </a:r>
            <a:endParaRPr lang="en-US" sz="110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D336FE9-6CFD-EC3A-2B7A-2D94ED9D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75" y="1360887"/>
            <a:ext cx="914400" cy="914400"/>
          </a:xfrm>
          <a:prstGeom prst="rect">
            <a:avLst/>
          </a:prstGeom>
        </p:spPr>
      </p:pic>
      <p:sp>
        <p:nvSpPr>
          <p:cNvPr id="46" name="Google Shape;432;p37">
            <a:extLst>
              <a:ext uri="{FF2B5EF4-FFF2-40B4-BE49-F238E27FC236}">
                <a16:creationId xmlns:a16="http://schemas.microsoft.com/office/drawing/2014/main" id="{375025AD-5CF4-1C6D-2B90-262C8B6FE131}"/>
              </a:ext>
            </a:extLst>
          </p:cNvPr>
          <p:cNvSpPr/>
          <p:nvPr/>
        </p:nvSpPr>
        <p:spPr>
          <a:xfrm>
            <a:off x="4521173" y="427973"/>
            <a:ext cx="4188368" cy="1849200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366C52F-34A1-8721-234F-329222B07E5C}"/>
              </a:ext>
            </a:extLst>
          </p:cNvPr>
          <p:cNvSpPr/>
          <p:nvPr/>
        </p:nvSpPr>
        <p:spPr>
          <a:xfrm>
            <a:off x="4521174" y="650098"/>
            <a:ext cx="916233" cy="1075356"/>
          </a:xfrm>
          <a:custGeom>
            <a:avLst/>
            <a:gdLst>
              <a:gd name="connsiteX0" fmla="*/ 378555 w 916233"/>
              <a:gd name="connsiteY0" fmla="*/ 0 h 1075356"/>
              <a:gd name="connsiteX1" fmla="*/ 916233 w 916233"/>
              <a:gd name="connsiteY1" fmla="*/ 537678 h 1075356"/>
              <a:gd name="connsiteX2" fmla="*/ 378555 w 916233"/>
              <a:gd name="connsiteY2" fmla="*/ 1075356 h 1075356"/>
              <a:gd name="connsiteX3" fmla="*/ 77934 w 916233"/>
              <a:gd name="connsiteY3" fmla="*/ 983529 h 1075356"/>
              <a:gd name="connsiteX4" fmla="*/ 0 w 916233"/>
              <a:gd name="connsiteY4" fmla="*/ 919227 h 1075356"/>
              <a:gd name="connsiteX5" fmla="*/ 0 w 916233"/>
              <a:gd name="connsiteY5" fmla="*/ 156129 h 1075356"/>
              <a:gd name="connsiteX6" fmla="*/ 77934 w 916233"/>
              <a:gd name="connsiteY6" fmla="*/ 91827 h 1075356"/>
              <a:gd name="connsiteX7" fmla="*/ 378555 w 916233"/>
              <a:gd name="connsiteY7" fmla="*/ 0 h 107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233" h="1075356">
                <a:moveTo>
                  <a:pt x="378555" y="0"/>
                </a:moveTo>
                <a:cubicBezTo>
                  <a:pt x="675506" y="0"/>
                  <a:pt x="916233" y="240727"/>
                  <a:pt x="916233" y="537678"/>
                </a:cubicBezTo>
                <a:cubicBezTo>
                  <a:pt x="916233" y="834629"/>
                  <a:pt x="675506" y="1075356"/>
                  <a:pt x="378555" y="1075356"/>
                </a:cubicBezTo>
                <a:cubicBezTo>
                  <a:pt x="267198" y="1075356"/>
                  <a:pt x="163748" y="1041504"/>
                  <a:pt x="77934" y="983529"/>
                </a:cubicBezTo>
                <a:lnTo>
                  <a:pt x="0" y="919227"/>
                </a:lnTo>
                <a:lnTo>
                  <a:pt x="0" y="156129"/>
                </a:lnTo>
                <a:lnTo>
                  <a:pt x="77934" y="91827"/>
                </a:lnTo>
                <a:cubicBezTo>
                  <a:pt x="163748" y="33852"/>
                  <a:pt x="267198" y="0"/>
                  <a:pt x="37855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33;p37">
            <a:extLst>
              <a:ext uri="{FF2B5EF4-FFF2-40B4-BE49-F238E27FC236}">
                <a16:creationId xmlns:a16="http://schemas.microsoft.com/office/drawing/2014/main" id="{E92776F2-0989-835A-38F4-13F4E7A7F77B}"/>
              </a:ext>
            </a:extLst>
          </p:cNvPr>
          <p:cNvSpPr txBox="1">
            <a:spLocks/>
          </p:cNvSpPr>
          <p:nvPr/>
        </p:nvSpPr>
        <p:spPr>
          <a:xfrm rot="16200000">
            <a:off x="4986357" y="994963"/>
            <a:ext cx="1587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90000"/>
              </a:lnSpc>
              <a:buClr>
                <a:srgbClr val="D35230"/>
              </a:buClr>
              <a:buSzPts val="3690"/>
            </a:pPr>
            <a:r>
              <a:rPr lang="en-US" sz="2400" b="1">
                <a:solidFill>
                  <a:schemeClr val="bg1"/>
                </a:solidFill>
              </a:rPr>
              <a:t>ON PREM</a:t>
            </a:r>
            <a:br>
              <a:rPr lang="en-US" sz="3690" b="1">
                <a:solidFill>
                  <a:srgbClr val="00B050"/>
                </a:solidFill>
              </a:rPr>
            </a:b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PACKAGE</a:t>
            </a:r>
            <a:endParaRPr lang="en-US" sz="389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Google Shape;451;p37">
            <a:extLst>
              <a:ext uri="{FF2B5EF4-FFF2-40B4-BE49-F238E27FC236}">
                <a16:creationId xmlns:a16="http://schemas.microsoft.com/office/drawing/2014/main" id="{B6588006-508F-7C54-1FE6-E17A76D2D72D}"/>
              </a:ext>
            </a:extLst>
          </p:cNvPr>
          <p:cNvSpPr/>
          <p:nvPr/>
        </p:nvSpPr>
        <p:spPr>
          <a:xfrm>
            <a:off x="6275463" y="567218"/>
            <a:ext cx="2312278" cy="1567200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452;p37">
            <a:extLst>
              <a:ext uri="{FF2B5EF4-FFF2-40B4-BE49-F238E27FC236}">
                <a16:creationId xmlns:a16="http://schemas.microsoft.com/office/drawing/2014/main" id="{6E908237-C349-276A-3E30-4E8BB284EF9D}"/>
              </a:ext>
            </a:extLst>
          </p:cNvPr>
          <p:cNvSpPr txBox="1"/>
          <p:nvPr/>
        </p:nvSpPr>
        <p:spPr>
          <a:xfrm>
            <a:off x="6442936" y="759505"/>
            <a:ext cx="2015264" cy="112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2500" lnSpcReduction="20000"/>
          </a:bodyPr>
          <a:lstStyle/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r>
              <a:rPr lang="en-US" sz="1600" b="1">
                <a:solidFill>
                  <a:srgbClr val="0070C0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$ 299.99 </a:t>
            </a:r>
            <a:r>
              <a:rPr lang="en-US" sz="160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one time</a:t>
            </a:r>
          </a:p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endParaRPr lang="en" sz="4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endParaRPr lang="en" sz="4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120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1 Free Maintenance</a:t>
            </a:r>
            <a:endParaRPr lang="en-US" sz="120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120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($50.00 per additional call)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20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      Question Categories</a:t>
            </a:r>
            <a:endParaRPr lang="en-US" sz="1200" b="1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120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All ML Tools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18AA7343-B894-DB7E-04DD-7D4EA9F99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214" y="1139907"/>
            <a:ext cx="959664" cy="959664"/>
          </a:xfrm>
          <a:prstGeom prst="rect">
            <a:avLst/>
          </a:prstGeom>
        </p:spPr>
      </p:pic>
      <p:pic>
        <p:nvPicPr>
          <p:cNvPr id="19" name="Picture 18" descr="A picture containing text, plant, leaf&#10;&#10;Description automatically generated">
            <a:extLst>
              <a:ext uri="{FF2B5EF4-FFF2-40B4-BE49-F238E27FC236}">
                <a16:creationId xmlns:a16="http://schemas.microsoft.com/office/drawing/2014/main" id="{D1F571E3-3298-E4C9-AF15-24F74128F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049" y="1550361"/>
            <a:ext cx="555997" cy="555997"/>
          </a:xfrm>
          <a:prstGeom prst="rect">
            <a:avLst/>
          </a:pr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54AE811-661F-54B0-997E-7D2527849A2F}"/>
              </a:ext>
            </a:extLst>
          </p:cNvPr>
          <p:cNvSpPr/>
          <p:nvPr/>
        </p:nvSpPr>
        <p:spPr>
          <a:xfrm>
            <a:off x="441962" y="2864913"/>
            <a:ext cx="916233" cy="1075356"/>
          </a:xfrm>
          <a:custGeom>
            <a:avLst/>
            <a:gdLst>
              <a:gd name="connsiteX0" fmla="*/ 378555 w 916233"/>
              <a:gd name="connsiteY0" fmla="*/ 0 h 1075356"/>
              <a:gd name="connsiteX1" fmla="*/ 916233 w 916233"/>
              <a:gd name="connsiteY1" fmla="*/ 537678 h 1075356"/>
              <a:gd name="connsiteX2" fmla="*/ 378555 w 916233"/>
              <a:gd name="connsiteY2" fmla="*/ 1075356 h 1075356"/>
              <a:gd name="connsiteX3" fmla="*/ 77934 w 916233"/>
              <a:gd name="connsiteY3" fmla="*/ 983529 h 1075356"/>
              <a:gd name="connsiteX4" fmla="*/ 0 w 916233"/>
              <a:gd name="connsiteY4" fmla="*/ 919227 h 1075356"/>
              <a:gd name="connsiteX5" fmla="*/ 0 w 916233"/>
              <a:gd name="connsiteY5" fmla="*/ 156129 h 1075356"/>
              <a:gd name="connsiteX6" fmla="*/ 77934 w 916233"/>
              <a:gd name="connsiteY6" fmla="*/ 91827 h 1075356"/>
              <a:gd name="connsiteX7" fmla="*/ 378555 w 916233"/>
              <a:gd name="connsiteY7" fmla="*/ 0 h 107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233" h="1075356">
                <a:moveTo>
                  <a:pt x="378555" y="0"/>
                </a:moveTo>
                <a:cubicBezTo>
                  <a:pt x="675506" y="0"/>
                  <a:pt x="916233" y="240727"/>
                  <a:pt x="916233" y="537678"/>
                </a:cubicBezTo>
                <a:cubicBezTo>
                  <a:pt x="916233" y="834629"/>
                  <a:pt x="675506" y="1075356"/>
                  <a:pt x="378555" y="1075356"/>
                </a:cubicBezTo>
                <a:cubicBezTo>
                  <a:pt x="267198" y="1075356"/>
                  <a:pt x="163748" y="1041504"/>
                  <a:pt x="77934" y="983529"/>
                </a:cubicBezTo>
                <a:lnTo>
                  <a:pt x="0" y="919227"/>
                </a:lnTo>
                <a:lnTo>
                  <a:pt x="0" y="156129"/>
                </a:lnTo>
                <a:lnTo>
                  <a:pt x="77934" y="91827"/>
                </a:lnTo>
                <a:cubicBezTo>
                  <a:pt x="163748" y="33852"/>
                  <a:pt x="267198" y="0"/>
                  <a:pt x="378555" y="0"/>
                </a:cubicBezTo>
                <a:close/>
              </a:path>
            </a:pathLst>
          </a:custGeom>
          <a:solidFill>
            <a:srgbClr val="78909C">
              <a:alpha val="21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33;p37">
            <a:extLst>
              <a:ext uri="{FF2B5EF4-FFF2-40B4-BE49-F238E27FC236}">
                <a16:creationId xmlns:a16="http://schemas.microsoft.com/office/drawing/2014/main" id="{B23EC7E5-5927-EFF6-2897-0F8F209BDC14}"/>
              </a:ext>
            </a:extLst>
          </p:cNvPr>
          <p:cNvSpPr txBox="1">
            <a:spLocks/>
          </p:cNvSpPr>
          <p:nvPr/>
        </p:nvSpPr>
        <p:spPr>
          <a:xfrm rot="16200000">
            <a:off x="640517" y="3447871"/>
            <a:ext cx="1587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90000"/>
              </a:lnSpc>
              <a:buClr>
                <a:srgbClr val="D35230"/>
              </a:buClr>
              <a:buSzPts val="3690"/>
            </a:pPr>
            <a:r>
              <a:rPr lang="en-US" sz="2800" b="1">
                <a:solidFill>
                  <a:schemeClr val="bg1"/>
                </a:solidFill>
              </a:rPr>
              <a:t>CaaS</a:t>
            </a:r>
            <a:br>
              <a:rPr lang="en-US" sz="3690" b="1">
                <a:solidFill>
                  <a:srgbClr val="00B050"/>
                </a:solidFill>
              </a:rPr>
            </a:br>
            <a:r>
              <a:rPr lang="en-US" sz="2000" b="1">
                <a:solidFill>
                  <a:srgbClr val="B9C6C8"/>
                </a:solidFill>
              </a:rPr>
              <a:t>PACKAGE</a:t>
            </a:r>
            <a:endParaRPr lang="en-US" sz="3890" b="1">
              <a:solidFill>
                <a:srgbClr val="B9C6C8"/>
              </a:solidFill>
            </a:endParaRPr>
          </a:p>
        </p:txBody>
      </p:sp>
      <p:pic>
        <p:nvPicPr>
          <p:cNvPr id="457" name="Google Shape;457;p37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87893" y="230284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7228C57B-5D44-825A-0E5F-06C879F20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032" y="2799067"/>
            <a:ext cx="766890" cy="766890"/>
          </a:xfrm>
          <a:prstGeom prst="rect">
            <a:avLst/>
          </a:prstGeom>
        </p:spPr>
      </p:pic>
      <p:sp>
        <p:nvSpPr>
          <p:cNvPr id="32" name="Google Shape;452;p37">
            <a:extLst>
              <a:ext uri="{FF2B5EF4-FFF2-40B4-BE49-F238E27FC236}">
                <a16:creationId xmlns:a16="http://schemas.microsoft.com/office/drawing/2014/main" id="{EE841E8D-4F35-A7C4-CCB1-3E5D7C7613B7}"/>
              </a:ext>
            </a:extLst>
          </p:cNvPr>
          <p:cNvSpPr txBox="1"/>
          <p:nvPr/>
        </p:nvSpPr>
        <p:spPr>
          <a:xfrm>
            <a:off x="6466617" y="607707"/>
            <a:ext cx="2015264" cy="112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endParaRPr lang="en-US" sz="1100" b="1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CA11D-0134-7D1C-12E7-68A17BCA81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629" y="1430746"/>
            <a:ext cx="365792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2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/>
          <p:nvPr/>
        </p:nvSpPr>
        <p:spPr>
          <a:xfrm>
            <a:off x="6876675" y="2797325"/>
            <a:ext cx="102600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train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0" name="Google Shape;333;p33">
            <a:extLst>
              <a:ext uri="{FF2B5EF4-FFF2-40B4-BE49-F238E27FC236}">
                <a16:creationId xmlns:a16="http://schemas.microsoft.com/office/drawing/2014/main" id="{BFD02ABE-EE36-9F0F-CA4D-A66907CE088A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7588335" y="2838490"/>
            <a:ext cx="93810" cy="94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/>
          <p:nvPr/>
        </p:nvSpPr>
        <p:spPr>
          <a:xfrm>
            <a:off x="828725" y="1815800"/>
            <a:ext cx="214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End-users</a:t>
            </a:r>
            <a:endParaRPr sz="1200"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Consume chatbots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1218350" y="4264075"/>
            <a:ext cx="327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* Maintenance is done constantly 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  after the release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491300" y="389075"/>
            <a:ext cx="4732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Chatbot development</a:t>
            </a:r>
            <a:r>
              <a:rPr lang="en" sz="2200" b="1">
                <a:solidFill>
                  <a:schemeClr val="dk1"/>
                </a:solidFill>
              </a:rPr>
              <a:t> </a:t>
            </a:r>
            <a:r>
              <a:rPr lang="en" sz="2200" b="1">
                <a:solidFill>
                  <a:srgbClr val="4EB452"/>
                </a:solidFill>
              </a:rPr>
              <a:t>lifecycle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277" name="Google Shape;277;p31"/>
          <p:cNvSpPr/>
          <p:nvPr/>
        </p:nvSpPr>
        <p:spPr>
          <a:xfrm>
            <a:off x="7062525" y="1092875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1576125" y="1092875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4383988" y="1092875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448" y="1264200"/>
            <a:ext cx="311650" cy="3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3309" y="1216943"/>
            <a:ext cx="395656" cy="39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1847" y="1222200"/>
            <a:ext cx="395656" cy="39565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 txBox="1"/>
          <p:nvPr/>
        </p:nvSpPr>
        <p:spPr>
          <a:xfrm>
            <a:off x="3687100" y="1815800"/>
            <a:ext cx="204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Organizations</a:t>
            </a:r>
            <a:endParaRPr sz="1200"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Maintain chatbots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6365625" y="1836750"/>
            <a:ext cx="204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Chatbot Providers</a:t>
            </a:r>
            <a:endParaRPr sz="1200"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Build chatbots</a:t>
            </a:r>
            <a:endParaRPr sz="1200">
              <a:solidFill>
                <a:schemeClr val="accent2"/>
              </a:solidFill>
            </a:endParaRPr>
          </a:p>
        </p:txBody>
      </p:sp>
      <p:cxnSp>
        <p:nvCxnSpPr>
          <p:cNvPr id="285" name="Google Shape;285;p31"/>
          <p:cNvCxnSpPr>
            <a:stCxn id="279" idx="6"/>
            <a:endCxn id="277" idx="2"/>
          </p:cNvCxnSpPr>
          <p:nvPr/>
        </p:nvCxnSpPr>
        <p:spPr>
          <a:xfrm>
            <a:off x="5038288" y="1420025"/>
            <a:ext cx="2024100" cy="600"/>
          </a:xfrm>
          <a:prstGeom prst="curvedConnector3">
            <a:avLst>
              <a:gd name="adj1" fmla="val 50003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p31"/>
          <p:cNvCxnSpPr>
            <a:stCxn id="287" idx="1"/>
            <a:endCxn id="288" idx="3"/>
          </p:cNvCxnSpPr>
          <p:nvPr/>
        </p:nvCxnSpPr>
        <p:spPr>
          <a:xfrm rot="10800000">
            <a:off x="5222037" y="2525751"/>
            <a:ext cx="1654638" cy="130207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31"/>
          <p:cNvSpPr/>
          <p:nvPr/>
        </p:nvSpPr>
        <p:spPr>
          <a:xfrm>
            <a:off x="6876675" y="3234650"/>
            <a:ext cx="102600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validate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87" name="Google Shape;287;p31"/>
          <p:cNvSpPr/>
          <p:nvPr/>
        </p:nvSpPr>
        <p:spPr>
          <a:xfrm>
            <a:off x="6876675" y="3671975"/>
            <a:ext cx="102600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deploy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91" name="Google Shape;291;p31"/>
          <p:cNvSpPr/>
          <p:nvPr/>
        </p:nvSpPr>
        <p:spPr>
          <a:xfrm>
            <a:off x="6876675" y="4546700"/>
            <a:ext cx="1026000" cy="311700"/>
          </a:xfrm>
          <a:prstGeom prst="roundRect">
            <a:avLst>
              <a:gd name="adj" fmla="val 16667"/>
            </a:avLst>
          </a:prstGeom>
          <a:solidFill>
            <a:srgbClr val="D352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maintain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4196037" y="2369900"/>
            <a:ext cx="102600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test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6876580" y="4108225"/>
            <a:ext cx="102600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release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293" name="Google Shape;293;p31"/>
          <p:cNvCxnSpPr>
            <a:stCxn id="289" idx="3"/>
            <a:endCxn id="290" idx="3"/>
          </p:cNvCxnSpPr>
          <p:nvPr/>
        </p:nvCxnSpPr>
        <p:spPr>
          <a:xfrm>
            <a:off x="7902675" y="2953175"/>
            <a:ext cx="600" cy="437400"/>
          </a:xfrm>
          <a:prstGeom prst="curvedConnector3">
            <a:avLst>
              <a:gd name="adj1" fmla="val 3968750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p31"/>
          <p:cNvCxnSpPr>
            <a:stCxn id="290" idx="3"/>
            <a:endCxn id="287" idx="3"/>
          </p:cNvCxnSpPr>
          <p:nvPr/>
        </p:nvCxnSpPr>
        <p:spPr>
          <a:xfrm>
            <a:off x="7902675" y="3390500"/>
            <a:ext cx="600" cy="437400"/>
          </a:xfrm>
          <a:prstGeom prst="curvedConnector3">
            <a:avLst>
              <a:gd name="adj1" fmla="val 3968750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5" name="Google Shape;295;p31"/>
          <p:cNvCxnSpPr>
            <a:stCxn id="278" idx="6"/>
            <a:endCxn id="279" idx="2"/>
          </p:cNvCxnSpPr>
          <p:nvPr/>
        </p:nvCxnSpPr>
        <p:spPr>
          <a:xfrm>
            <a:off x="2230425" y="1420025"/>
            <a:ext cx="2153700" cy="600"/>
          </a:xfrm>
          <a:prstGeom prst="curvedConnector3">
            <a:avLst>
              <a:gd name="adj1" fmla="val 4999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6" name="Google Shape;296;p31"/>
          <p:cNvCxnSpPr>
            <a:stCxn id="291" idx="1"/>
            <a:endCxn id="289" idx="1"/>
          </p:cNvCxnSpPr>
          <p:nvPr/>
        </p:nvCxnSpPr>
        <p:spPr>
          <a:xfrm rot="10800000" flipH="1">
            <a:off x="6876675" y="2953250"/>
            <a:ext cx="600" cy="1749300"/>
          </a:xfrm>
          <a:prstGeom prst="curvedConnector3">
            <a:avLst>
              <a:gd name="adj1" fmla="val -122270833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7" name="Google Shape;297;p31"/>
          <p:cNvSpPr/>
          <p:nvPr/>
        </p:nvSpPr>
        <p:spPr>
          <a:xfrm>
            <a:off x="6876675" y="2372088"/>
            <a:ext cx="102600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develop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298" name="Google Shape;298;p31"/>
          <p:cNvCxnSpPr>
            <a:stCxn id="297" idx="3"/>
            <a:endCxn id="289" idx="3"/>
          </p:cNvCxnSpPr>
          <p:nvPr/>
        </p:nvCxnSpPr>
        <p:spPr>
          <a:xfrm>
            <a:off x="7902675" y="2527938"/>
            <a:ext cx="600" cy="425100"/>
          </a:xfrm>
          <a:prstGeom prst="curvedConnector3">
            <a:avLst>
              <a:gd name="adj1" fmla="val 3968750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p31"/>
          <p:cNvCxnSpPr>
            <a:stCxn id="292" idx="3"/>
            <a:endCxn id="291" idx="3"/>
          </p:cNvCxnSpPr>
          <p:nvPr/>
        </p:nvCxnSpPr>
        <p:spPr>
          <a:xfrm>
            <a:off x="7902580" y="4264075"/>
            <a:ext cx="600" cy="438600"/>
          </a:xfrm>
          <a:prstGeom prst="curvedConnector3">
            <a:avLst>
              <a:gd name="adj1" fmla="val 3970325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31"/>
          <p:cNvCxnSpPr>
            <a:stCxn id="288" idx="2"/>
            <a:endCxn id="292" idx="1"/>
          </p:cNvCxnSpPr>
          <p:nvPr/>
        </p:nvCxnSpPr>
        <p:spPr>
          <a:xfrm rot="16200000" flipH="1">
            <a:off x="5001571" y="2389065"/>
            <a:ext cx="1582475" cy="2167543"/>
          </a:xfrm>
          <a:prstGeom prst="curvedConnector2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288;p31">
            <a:extLst>
              <a:ext uri="{FF2B5EF4-FFF2-40B4-BE49-F238E27FC236}">
                <a16:creationId xmlns:a16="http://schemas.microsoft.com/office/drawing/2014/main" id="{6FDFA17E-7AC0-803A-F079-8A6A5C402C24}"/>
              </a:ext>
            </a:extLst>
          </p:cNvPr>
          <p:cNvSpPr/>
          <p:nvPr/>
        </p:nvSpPr>
        <p:spPr>
          <a:xfrm>
            <a:off x="1390273" y="2372088"/>
            <a:ext cx="1026000" cy="311700"/>
          </a:xfrm>
          <a:prstGeom prst="roundRect">
            <a:avLst>
              <a:gd name="adj" fmla="val 16667"/>
            </a:avLst>
          </a:prstGeom>
          <a:solidFill>
            <a:srgbClr val="D352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interact</a:t>
            </a:r>
            <a:endParaRPr sz="12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130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333;p33">
            <a:extLst>
              <a:ext uri="{FF2B5EF4-FFF2-40B4-BE49-F238E27FC236}">
                <a16:creationId xmlns:a16="http://schemas.microsoft.com/office/drawing/2014/main" id="{EAF77680-6805-7A4E-ECFE-DE8ADF3DFB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095" y="2838490"/>
            <a:ext cx="93810" cy="94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2"/>
          <p:cNvSpPr txBox="1"/>
          <p:nvPr/>
        </p:nvSpPr>
        <p:spPr>
          <a:xfrm>
            <a:off x="828725" y="1815800"/>
            <a:ext cx="214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End-users</a:t>
            </a:r>
            <a:endParaRPr sz="1200"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Consume chatbots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491300" y="389075"/>
            <a:ext cx="543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Chatbot development</a:t>
            </a:r>
            <a:r>
              <a:rPr lang="en" sz="2200" b="1">
                <a:solidFill>
                  <a:schemeClr val="dk1"/>
                </a:solidFill>
              </a:rPr>
              <a:t> </a:t>
            </a:r>
            <a:r>
              <a:rPr lang="en" sz="2200" b="1">
                <a:solidFill>
                  <a:srgbClr val="4EB452"/>
                </a:solidFill>
              </a:rPr>
              <a:t>lifecycle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7062525" y="1092875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2"/>
          <p:cNvSpPr/>
          <p:nvPr/>
        </p:nvSpPr>
        <p:spPr>
          <a:xfrm>
            <a:off x="1576125" y="1092875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2"/>
          <p:cNvSpPr/>
          <p:nvPr/>
        </p:nvSpPr>
        <p:spPr>
          <a:xfrm>
            <a:off x="4383988" y="1092875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448" y="1264200"/>
            <a:ext cx="311650" cy="3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3309" y="1216943"/>
            <a:ext cx="395656" cy="39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1847" y="1222200"/>
            <a:ext cx="395656" cy="39565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2"/>
          <p:cNvSpPr txBox="1"/>
          <p:nvPr/>
        </p:nvSpPr>
        <p:spPr>
          <a:xfrm>
            <a:off x="3687100" y="1815800"/>
            <a:ext cx="204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Organizations</a:t>
            </a:r>
            <a:endParaRPr sz="1200"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Maintain chatbots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314" name="Google Shape;314;p32"/>
          <p:cNvSpPr txBox="1"/>
          <p:nvPr/>
        </p:nvSpPr>
        <p:spPr>
          <a:xfrm>
            <a:off x="6365625" y="1836750"/>
            <a:ext cx="204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Chatbot Providers</a:t>
            </a:r>
            <a:endParaRPr sz="1200"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Build chatbots</a:t>
            </a:r>
            <a:endParaRPr sz="1200">
              <a:solidFill>
                <a:schemeClr val="accent2"/>
              </a:solidFill>
            </a:endParaRPr>
          </a:p>
        </p:txBody>
      </p:sp>
      <p:cxnSp>
        <p:nvCxnSpPr>
          <p:cNvPr id="315" name="Google Shape;315;p32"/>
          <p:cNvCxnSpPr>
            <a:stCxn id="309" idx="6"/>
            <a:endCxn id="307" idx="2"/>
          </p:cNvCxnSpPr>
          <p:nvPr/>
        </p:nvCxnSpPr>
        <p:spPr>
          <a:xfrm>
            <a:off x="5038288" y="1420025"/>
            <a:ext cx="2024100" cy="600"/>
          </a:xfrm>
          <a:prstGeom prst="curvedConnector3">
            <a:avLst>
              <a:gd name="adj1" fmla="val 50003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7" name="Google Shape;317;p32"/>
          <p:cNvSpPr/>
          <p:nvPr/>
        </p:nvSpPr>
        <p:spPr>
          <a:xfrm>
            <a:off x="4248075" y="3234650"/>
            <a:ext cx="365460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validate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18" name="Google Shape;318;p32"/>
          <p:cNvSpPr/>
          <p:nvPr/>
        </p:nvSpPr>
        <p:spPr>
          <a:xfrm>
            <a:off x="4248075" y="3671975"/>
            <a:ext cx="365460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deploy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19" name="Google Shape;319;p32"/>
          <p:cNvSpPr/>
          <p:nvPr/>
        </p:nvSpPr>
        <p:spPr>
          <a:xfrm>
            <a:off x="4248075" y="4546625"/>
            <a:ext cx="3654600" cy="3117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maintain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20" name="Google Shape;320;p32"/>
          <p:cNvSpPr/>
          <p:nvPr/>
        </p:nvSpPr>
        <p:spPr>
          <a:xfrm>
            <a:off x="4248707" y="4109300"/>
            <a:ext cx="365460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release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321" name="Google Shape;321;p32"/>
          <p:cNvCxnSpPr>
            <a:stCxn id="316" idx="3"/>
            <a:endCxn id="317" idx="3"/>
          </p:cNvCxnSpPr>
          <p:nvPr/>
        </p:nvCxnSpPr>
        <p:spPr>
          <a:xfrm>
            <a:off x="7902675" y="2953175"/>
            <a:ext cx="600" cy="437400"/>
          </a:xfrm>
          <a:prstGeom prst="curvedConnector3">
            <a:avLst>
              <a:gd name="adj1" fmla="val 3968750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" name="Google Shape;322;p32"/>
          <p:cNvCxnSpPr>
            <a:stCxn id="317" idx="3"/>
            <a:endCxn id="318" idx="3"/>
          </p:cNvCxnSpPr>
          <p:nvPr/>
        </p:nvCxnSpPr>
        <p:spPr>
          <a:xfrm>
            <a:off x="7902675" y="3390500"/>
            <a:ext cx="600" cy="437400"/>
          </a:xfrm>
          <a:prstGeom prst="curvedConnector3">
            <a:avLst>
              <a:gd name="adj1" fmla="val 3968750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3" name="Google Shape;323;p32"/>
          <p:cNvCxnSpPr>
            <a:stCxn id="308" idx="6"/>
            <a:endCxn id="309" idx="2"/>
          </p:cNvCxnSpPr>
          <p:nvPr/>
        </p:nvCxnSpPr>
        <p:spPr>
          <a:xfrm>
            <a:off x="2230425" y="1420025"/>
            <a:ext cx="2153700" cy="600"/>
          </a:xfrm>
          <a:prstGeom prst="curvedConnector3">
            <a:avLst>
              <a:gd name="adj1" fmla="val 4999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4" name="Google Shape;324;p32"/>
          <p:cNvCxnSpPr>
            <a:stCxn id="318" idx="3"/>
            <a:endCxn id="320" idx="3"/>
          </p:cNvCxnSpPr>
          <p:nvPr/>
        </p:nvCxnSpPr>
        <p:spPr>
          <a:xfrm>
            <a:off x="7902675" y="3827825"/>
            <a:ext cx="600" cy="437400"/>
          </a:xfrm>
          <a:prstGeom prst="curvedConnector3">
            <a:avLst>
              <a:gd name="adj1" fmla="val 39792836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32"/>
          <p:cNvCxnSpPr>
            <a:stCxn id="319" idx="1"/>
            <a:endCxn id="316" idx="1"/>
          </p:cNvCxnSpPr>
          <p:nvPr/>
        </p:nvCxnSpPr>
        <p:spPr>
          <a:xfrm rot="10800000" flipH="1">
            <a:off x="4248075" y="2953175"/>
            <a:ext cx="600" cy="1749300"/>
          </a:xfrm>
          <a:prstGeom prst="curvedConnector3">
            <a:avLst>
              <a:gd name="adj1" fmla="val -9023750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6" name="Google Shape;326;p32"/>
          <p:cNvSpPr/>
          <p:nvPr/>
        </p:nvSpPr>
        <p:spPr>
          <a:xfrm>
            <a:off x="6876675" y="2372088"/>
            <a:ext cx="102600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develop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327" name="Google Shape;327;p32"/>
          <p:cNvCxnSpPr>
            <a:stCxn id="326" idx="3"/>
            <a:endCxn id="316" idx="3"/>
          </p:cNvCxnSpPr>
          <p:nvPr/>
        </p:nvCxnSpPr>
        <p:spPr>
          <a:xfrm>
            <a:off x="7902675" y="2527938"/>
            <a:ext cx="600" cy="425100"/>
          </a:xfrm>
          <a:prstGeom prst="curvedConnector3">
            <a:avLst>
              <a:gd name="adj1" fmla="val 3968750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32"/>
          <p:cNvCxnSpPr>
            <a:stCxn id="320" idx="3"/>
            <a:endCxn id="319" idx="3"/>
          </p:cNvCxnSpPr>
          <p:nvPr/>
        </p:nvCxnSpPr>
        <p:spPr>
          <a:xfrm flipH="1">
            <a:off x="7902707" y="4265150"/>
            <a:ext cx="600" cy="4374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288;p31">
            <a:extLst>
              <a:ext uri="{FF2B5EF4-FFF2-40B4-BE49-F238E27FC236}">
                <a16:creationId xmlns:a16="http://schemas.microsoft.com/office/drawing/2014/main" id="{782332C5-9067-E72B-51E4-7731C65E1BDC}"/>
              </a:ext>
            </a:extLst>
          </p:cNvPr>
          <p:cNvSpPr/>
          <p:nvPr/>
        </p:nvSpPr>
        <p:spPr>
          <a:xfrm>
            <a:off x="1390273" y="2372088"/>
            <a:ext cx="1026000" cy="3117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interact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16" name="Google Shape;316;p32"/>
          <p:cNvSpPr/>
          <p:nvPr/>
        </p:nvSpPr>
        <p:spPr>
          <a:xfrm>
            <a:off x="4248075" y="2797325"/>
            <a:ext cx="365460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train</a:t>
            </a:r>
            <a:endParaRPr sz="12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14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5A251B69-A0CF-8C2B-0AFD-70B397867B65}"/>
              </a:ext>
            </a:extLst>
          </p:cNvPr>
          <p:cNvSpPr/>
          <p:nvPr/>
        </p:nvSpPr>
        <p:spPr>
          <a:xfrm>
            <a:off x="-1465975" y="-4498777"/>
            <a:ext cx="12040190" cy="120401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</a:t>
            </a:r>
          </a:p>
        </p:txBody>
      </p:sp>
      <p:pic>
        <p:nvPicPr>
          <p:cNvPr id="47" name="Picture 46" descr="Shape&#10;&#10;Description automatically generated with low confidence">
            <a:extLst>
              <a:ext uri="{FF2B5EF4-FFF2-40B4-BE49-F238E27FC236}">
                <a16:creationId xmlns:a16="http://schemas.microsoft.com/office/drawing/2014/main" id="{BAF90E9A-731F-C3F6-2994-512A80085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526" y="2832819"/>
            <a:ext cx="443170" cy="443170"/>
          </a:xfrm>
          <a:prstGeom prst="rect">
            <a:avLst/>
          </a:prstGeom>
        </p:spPr>
      </p:pic>
      <p:sp>
        <p:nvSpPr>
          <p:cNvPr id="48" name="Google Shape;374;p35">
            <a:extLst>
              <a:ext uri="{FF2B5EF4-FFF2-40B4-BE49-F238E27FC236}">
                <a16:creationId xmlns:a16="http://schemas.microsoft.com/office/drawing/2014/main" id="{66704DB1-8223-44C1-BA07-A7D68A4A9440}"/>
              </a:ext>
            </a:extLst>
          </p:cNvPr>
          <p:cNvSpPr txBox="1"/>
          <p:nvPr/>
        </p:nvSpPr>
        <p:spPr>
          <a:xfrm>
            <a:off x="4039536" y="3275989"/>
            <a:ext cx="118315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Simple No-Code Development Console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40" name="Picture 39" descr="Shape&#10;&#10;Description automatically generated with low confidence">
            <a:extLst>
              <a:ext uri="{FF2B5EF4-FFF2-40B4-BE49-F238E27FC236}">
                <a16:creationId xmlns:a16="http://schemas.microsoft.com/office/drawing/2014/main" id="{5C409121-247F-6438-06F9-5DC71A1AC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661" y="2833411"/>
            <a:ext cx="443171" cy="443171"/>
          </a:xfrm>
          <a:prstGeom prst="rect">
            <a:avLst/>
          </a:prstGeom>
        </p:spPr>
      </p:pic>
      <p:sp>
        <p:nvSpPr>
          <p:cNvPr id="46" name="Google Shape;374;p35">
            <a:extLst>
              <a:ext uri="{FF2B5EF4-FFF2-40B4-BE49-F238E27FC236}">
                <a16:creationId xmlns:a16="http://schemas.microsoft.com/office/drawing/2014/main" id="{3F03C64B-39E0-C7DF-2415-20E1F690016C}"/>
              </a:ext>
            </a:extLst>
          </p:cNvPr>
          <p:cNvSpPr txBox="1"/>
          <p:nvPr/>
        </p:nvSpPr>
        <p:spPr>
          <a:xfrm>
            <a:off x="2661699" y="3276582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NLP Tools for Sinhalese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37" name="Google Shape;333;p33">
            <a:extLst>
              <a:ext uri="{FF2B5EF4-FFF2-40B4-BE49-F238E27FC236}">
                <a16:creationId xmlns:a16="http://schemas.microsoft.com/office/drawing/2014/main" id="{05510574-EB1A-F7B4-334F-EFBBCAA5783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4050" y="1029960"/>
            <a:ext cx="1155900" cy="11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76;p31">
            <a:extLst>
              <a:ext uri="{FF2B5EF4-FFF2-40B4-BE49-F238E27FC236}">
                <a16:creationId xmlns:a16="http://schemas.microsoft.com/office/drawing/2014/main" id="{8F2523D1-4538-6997-A177-4C735F229736}"/>
              </a:ext>
            </a:extLst>
          </p:cNvPr>
          <p:cNvSpPr txBox="1"/>
          <p:nvPr/>
        </p:nvSpPr>
        <p:spPr>
          <a:xfrm>
            <a:off x="491300" y="-5420875"/>
            <a:ext cx="4732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Support for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16" name="Google Shape;453;p37">
            <a:extLst>
              <a:ext uri="{FF2B5EF4-FFF2-40B4-BE49-F238E27FC236}">
                <a16:creationId xmlns:a16="http://schemas.microsoft.com/office/drawing/2014/main" id="{F0C94678-8BC3-11BF-9EF9-B514ECD3B626}"/>
              </a:ext>
            </a:extLst>
          </p:cNvPr>
          <p:cNvSpPr/>
          <p:nvPr/>
        </p:nvSpPr>
        <p:spPr>
          <a:xfrm>
            <a:off x="12090548" y="1521320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53;p37">
            <a:extLst>
              <a:ext uri="{FF2B5EF4-FFF2-40B4-BE49-F238E27FC236}">
                <a16:creationId xmlns:a16="http://schemas.microsoft.com/office/drawing/2014/main" id="{1732054D-C841-2971-583C-B2B8ECF60EE6}"/>
              </a:ext>
            </a:extLst>
          </p:cNvPr>
          <p:cNvSpPr/>
          <p:nvPr/>
        </p:nvSpPr>
        <p:spPr>
          <a:xfrm>
            <a:off x="16173346" y="1521320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A0A99F6-46A8-3D16-EB5F-725767922D3D}"/>
              </a:ext>
            </a:extLst>
          </p:cNvPr>
          <p:cNvSpPr/>
          <p:nvPr/>
        </p:nvSpPr>
        <p:spPr>
          <a:xfrm>
            <a:off x="12090546" y="2871826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B282B74-4314-59A6-D380-D060131AD538}"/>
              </a:ext>
            </a:extLst>
          </p:cNvPr>
          <p:cNvSpPr/>
          <p:nvPr/>
        </p:nvSpPr>
        <p:spPr>
          <a:xfrm>
            <a:off x="16173347" y="2871826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53;p37">
            <a:extLst>
              <a:ext uri="{FF2B5EF4-FFF2-40B4-BE49-F238E27FC236}">
                <a16:creationId xmlns:a16="http://schemas.microsoft.com/office/drawing/2014/main" id="{6A0BC9E0-E45B-D927-0271-968835942D5B}"/>
              </a:ext>
            </a:extLst>
          </p:cNvPr>
          <p:cNvSpPr/>
          <p:nvPr/>
        </p:nvSpPr>
        <p:spPr>
          <a:xfrm>
            <a:off x="-7971708" y="1521318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5E282C-9A36-D747-A257-80884C77CD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948" t="19802" r="26345" b="20171"/>
          <a:stretch/>
        </p:blipFill>
        <p:spPr>
          <a:xfrm>
            <a:off x="-7691298" y="1604722"/>
            <a:ext cx="723857" cy="892069"/>
          </a:xfrm>
          <a:prstGeom prst="rect">
            <a:avLst/>
          </a:prstGeom>
        </p:spPr>
      </p:pic>
      <p:sp>
        <p:nvSpPr>
          <p:cNvPr id="10" name="Google Shape;453;p37">
            <a:extLst>
              <a:ext uri="{FF2B5EF4-FFF2-40B4-BE49-F238E27FC236}">
                <a16:creationId xmlns:a16="http://schemas.microsoft.com/office/drawing/2014/main" id="{EBCC2637-0956-431A-2D12-D4F1FCFCA159}"/>
              </a:ext>
            </a:extLst>
          </p:cNvPr>
          <p:cNvSpPr/>
          <p:nvPr/>
        </p:nvSpPr>
        <p:spPr>
          <a:xfrm>
            <a:off x="-4242542" y="1521319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A picture containing qr code&#10;&#10;Description automatically generated">
            <a:extLst>
              <a:ext uri="{FF2B5EF4-FFF2-40B4-BE49-F238E27FC236}">
                <a16:creationId xmlns:a16="http://schemas.microsoft.com/office/drawing/2014/main" id="{49A59263-1010-B076-3D2F-0F6ADAE941EB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-3934887" y="1641884"/>
            <a:ext cx="669363" cy="817743"/>
          </a:xfrm>
          <a:prstGeom prst="rect">
            <a:avLst/>
          </a:prstGeom>
        </p:spPr>
      </p:pic>
      <p:sp>
        <p:nvSpPr>
          <p:cNvPr id="14" name="Google Shape;374;p35">
            <a:extLst>
              <a:ext uri="{FF2B5EF4-FFF2-40B4-BE49-F238E27FC236}">
                <a16:creationId xmlns:a16="http://schemas.microsoft.com/office/drawing/2014/main" id="{9EB67F5F-A62F-E904-B1A8-29C3C794A301}"/>
              </a:ext>
            </a:extLst>
          </p:cNvPr>
          <p:cNvSpPr txBox="1"/>
          <p:nvPr/>
        </p:nvSpPr>
        <p:spPr>
          <a:xfrm>
            <a:off x="-7863918" y="2480463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DialogFlow by Google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5" name="Google Shape;374;p35">
            <a:extLst>
              <a:ext uri="{FF2B5EF4-FFF2-40B4-BE49-F238E27FC236}">
                <a16:creationId xmlns:a16="http://schemas.microsoft.com/office/drawing/2014/main" id="{DD1C43CD-EC27-4C02-F862-DBBF83FD1955}"/>
              </a:ext>
            </a:extLst>
          </p:cNvPr>
          <p:cNvSpPr txBox="1"/>
          <p:nvPr/>
        </p:nvSpPr>
        <p:spPr>
          <a:xfrm>
            <a:off x="-4134754" y="2494830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Rasa Open Source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9" name="Google Shape;374;p35">
            <a:extLst>
              <a:ext uri="{FF2B5EF4-FFF2-40B4-BE49-F238E27FC236}">
                <a16:creationId xmlns:a16="http://schemas.microsoft.com/office/drawing/2014/main" id="{8B914D09-4C3F-7896-08DC-FE3BAD62487A}"/>
              </a:ext>
            </a:extLst>
          </p:cNvPr>
          <p:cNvSpPr txBox="1"/>
          <p:nvPr/>
        </p:nvSpPr>
        <p:spPr>
          <a:xfrm>
            <a:off x="12198336" y="2494831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Microsoft LUIS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20" name="Picture 4" descr="IBM Watson - Wikipedia">
            <a:extLst>
              <a:ext uri="{FF2B5EF4-FFF2-40B4-BE49-F238E27FC236}">
                <a16:creationId xmlns:a16="http://schemas.microsoft.com/office/drawing/2014/main" id="{D568E2E9-B1F0-9D76-3F1A-403031780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226" y="1660331"/>
            <a:ext cx="859770" cy="79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374;p35">
            <a:extLst>
              <a:ext uri="{FF2B5EF4-FFF2-40B4-BE49-F238E27FC236}">
                <a16:creationId xmlns:a16="http://schemas.microsoft.com/office/drawing/2014/main" id="{5ED27DB9-115F-D31B-3040-132DEFEA6FCC}"/>
              </a:ext>
            </a:extLst>
          </p:cNvPr>
          <p:cNvSpPr txBox="1"/>
          <p:nvPr/>
        </p:nvSpPr>
        <p:spPr>
          <a:xfrm>
            <a:off x="16281134" y="2494831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Amazon Lex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25" name="Picture 2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812FD7B4-F18C-E2A1-ECB8-39BFEEDE79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41441" y="1682350"/>
            <a:ext cx="748482" cy="7931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D7FCEAA-CAA8-424C-CEB7-EDA48AAF94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04283" y="3076161"/>
            <a:ext cx="457200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DB802A-2F6C-33A3-2C39-DF1DCF85F1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7082" y="3076161"/>
            <a:ext cx="457200" cy="45720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6D793D1-5F00-2385-1549-66D8839E6CDE}"/>
              </a:ext>
            </a:extLst>
          </p:cNvPr>
          <p:cNvSpPr/>
          <p:nvPr/>
        </p:nvSpPr>
        <p:spPr>
          <a:xfrm>
            <a:off x="-7973302" y="2867330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A7A0BC3-1792-67B2-2FF3-1C025CB909FA}"/>
              </a:ext>
            </a:extLst>
          </p:cNvPr>
          <p:cNvSpPr/>
          <p:nvPr/>
        </p:nvSpPr>
        <p:spPr>
          <a:xfrm>
            <a:off x="-4248827" y="2867330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5D57142-08CA-1918-7873-B1B4890CA9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559565" y="3071665"/>
            <a:ext cx="457200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8C5CA93-2AAA-E53D-E261-8C01BC30CF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835092" y="3071665"/>
            <a:ext cx="457200" cy="457200"/>
          </a:xfrm>
          <a:prstGeom prst="rect">
            <a:avLst/>
          </a:prstGeom>
        </p:spPr>
      </p:pic>
      <p:sp>
        <p:nvSpPr>
          <p:cNvPr id="32" name="Google Shape;334;p33">
            <a:extLst>
              <a:ext uri="{FF2B5EF4-FFF2-40B4-BE49-F238E27FC236}">
                <a16:creationId xmlns:a16="http://schemas.microsoft.com/office/drawing/2014/main" id="{BB56E8FA-6B65-EDD9-C16A-EB0226742834}"/>
              </a:ext>
            </a:extLst>
          </p:cNvPr>
          <p:cNvSpPr txBox="1"/>
          <p:nvPr/>
        </p:nvSpPr>
        <p:spPr>
          <a:xfrm>
            <a:off x="3624150" y="2122375"/>
            <a:ext cx="189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6D838E"/>
                </a:solidFill>
              </a:rPr>
              <a:t>Thank You</a:t>
            </a:r>
            <a:endParaRPr sz="1600" b="1">
              <a:solidFill>
                <a:srgbClr val="6D838E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F8ED81A-F465-E84F-DF5D-0871418CF641}"/>
              </a:ext>
            </a:extLst>
          </p:cNvPr>
          <p:cNvSpPr/>
          <p:nvPr/>
        </p:nvSpPr>
        <p:spPr>
          <a:xfrm>
            <a:off x="4209696" y="8093512"/>
            <a:ext cx="688848" cy="6888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</a:t>
            </a:r>
          </a:p>
        </p:txBody>
      </p:sp>
      <p:sp>
        <p:nvSpPr>
          <p:cNvPr id="57" name="Google Shape;453;p37">
            <a:extLst>
              <a:ext uri="{FF2B5EF4-FFF2-40B4-BE49-F238E27FC236}">
                <a16:creationId xmlns:a16="http://schemas.microsoft.com/office/drawing/2014/main" id="{130BA8B5-F88A-313F-438C-EE8E4BE8E3F3}"/>
              </a:ext>
            </a:extLst>
          </p:cNvPr>
          <p:cNvSpPr/>
          <p:nvPr/>
        </p:nvSpPr>
        <p:spPr>
          <a:xfrm>
            <a:off x="3705534" y="8024348"/>
            <a:ext cx="1697176" cy="2928040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3ED71DC-B1DF-98A5-4865-E8ED4F4A5F98}"/>
              </a:ext>
            </a:extLst>
          </p:cNvPr>
          <p:cNvSpPr/>
          <p:nvPr/>
        </p:nvSpPr>
        <p:spPr>
          <a:xfrm>
            <a:off x="3705532" y="11593797"/>
            <a:ext cx="1697176" cy="1143894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6765E0FF-D055-DE00-DB6F-53BDD5C709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1126" y="11738312"/>
            <a:ext cx="845988" cy="845988"/>
          </a:xfrm>
          <a:prstGeom prst="rect">
            <a:avLst/>
          </a:prstGeom>
        </p:spPr>
      </p:pic>
      <p:pic>
        <p:nvPicPr>
          <p:cNvPr id="63" name="Picture 62" descr="Shape&#10;&#10;Description automatically generated with low confidence">
            <a:extLst>
              <a:ext uri="{FF2B5EF4-FFF2-40B4-BE49-F238E27FC236}">
                <a16:creationId xmlns:a16="http://schemas.microsoft.com/office/drawing/2014/main" id="{44F41981-CC82-E2F4-5742-F86E9CF6D4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9866" y="2833411"/>
            <a:ext cx="448824" cy="448824"/>
          </a:xfrm>
          <a:prstGeom prst="rect">
            <a:avLst/>
          </a:prstGeom>
        </p:spPr>
      </p:pic>
      <p:sp>
        <p:nvSpPr>
          <p:cNvPr id="67" name="Google Shape;374;p35">
            <a:extLst>
              <a:ext uri="{FF2B5EF4-FFF2-40B4-BE49-F238E27FC236}">
                <a16:creationId xmlns:a16="http://schemas.microsoft.com/office/drawing/2014/main" id="{51BA1EA5-D7D4-4B1E-DC97-39AA99B021B8}"/>
              </a:ext>
            </a:extLst>
          </p:cNvPr>
          <p:cNvSpPr txBox="1"/>
          <p:nvPr/>
        </p:nvSpPr>
        <p:spPr>
          <a:xfrm>
            <a:off x="5499730" y="3284029"/>
            <a:ext cx="1069096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Model Evaluations &amp; Explainability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39" name="Google Shape;276;p31">
            <a:extLst>
              <a:ext uri="{FF2B5EF4-FFF2-40B4-BE49-F238E27FC236}">
                <a16:creationId xmlns:a16="http://schemas.microsoft.com/office/drawing/2014/main" id="{F6011E14-9981-D04E-D40E-694AA25D0F4C}"/>
              </a:ext>
            </a:extLst>
          </p:cNvPr>
          <p:cNvSpPr txBox="1"/>
          <p:nvPr/>
        </p:nvSpPr>
        <p:spPr>
          <a:xfrm>
            <a:off x="1944026" y="-5539439"/>
            <a:ext cx="615086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EB452"/>
                </a:solidFill>
              </a:rPr>
              <a:t>Model Explainability</a:t>
            </a:r>
            <a:endParaRPr sz="1600" b="1">
              <a:solidFill>
                <a:srgbClr val="4EB4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86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F359024A-6462-4CF5-87C8-A3F72EDE2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830" y="2206728"/>
            <a:ext cx="685800" cy="685800"/>
          </a:xfrm>
          <a:prstGeom prst="rect">
            <a:avLst/>
          </a:prstGeom>
        </p:spPr>
      </p:pic>
      <p:pic>
        <p:nvPicPr>
          <p:cNvPr id="6" name="Picture 5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029E1217-152B-4617-9025-5D91B7625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60" y="2228972"/>
            <a:ext cx="685800" cy="6858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600075" y="2857501"/>
            <a:ext cx="7943850" cy="787439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</a:t>
            </a:r>
          </a:p>
        </p:txBody>
      </p:sp>
    </p:spTree>
    <p:extLst>
      <p:ext uri="{BB962C8B-B14F-4D97-AF65-F5344CB8AC3E}">
        <p14:creationId xmlns:p14="http://schemas.microsoft.com/office/powerpoint/2010/main" val="39756700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C05F01A-FD91-6700-169B-E871DF933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2228850"/>
            <a:ext cx="685800" cy="6858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600075" y="2857501"/>
            <a:ext cx="7943850" cy="787439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34384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319C8D-BCCE-4A74-9E5A-886B6204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935696"/>
          </a:xfrm>
        </p:spPr>
        <p:txBody>
          <a:bodyPr>
            <a:normAutofit fontScale="90000"/>
          </a:bodyPr>
          <a:lstStyle/>
          <a:p>
            <a:pPr algn="l"/>
            <a:r>
              <a:rPr lang="en-US" sz="23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Non-functional</a:t>
            </a:r>
            <a:b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97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Requirements</a:t>
            </a:r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51F607-5C8C-4825-B03A-03A49DBA06EE}"/>
              </a:ext>
            </a:extLst>
          </p:cNvPr>
          <p:cNvSpPr/>
          <p:nvPr/>
        </p:nvSpPr>
        <p:spPr>
          <a:xfrm>
            <a:off x="1104895" y="1353185"/>
            <a:ext cx="7444253" cy="35765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Make as a SIENA secure software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F5E3F4-E8B5-4250-9D05-5F9AA5F3FCB5}"/>
              </a:ext>
            </a:extLst>
          </p:cNvPr>
          <p:cNvSpPr/>
          <p:nvPr/>
        </p:nvSpPr>
        <p:spPr>
          <a:xfrm>
            <a:off x="1104895" y="2608332"/>
            <a:ext cx="7444253" cy="35765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Easily install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9B6BEC-CA61-4950-A655-BB8B807EF421}"/>
              </a:ext>
            </a:extLst>
          </p:cNvPr>
          <p:cNvSpPr/>
          <p:nvPr/>
        </p:nvSpPr>
        <p:spPr>
          <a:xfrm>
            <a:off x="1104895" y="1980758"/>
            <a:ext cx="7444253" cy="35765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Able to easily maintain 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EE2DDE-32C3-4281-B3E2-80FCAF8D6200}"/>
              </a:ext>
            </a:extLst>
          </p:cNvPr>
          <p:cNvSpPr/>
          <p:nvPr/>
        </p:nvSpPr>
        <p:spPr>
          <a:xfrm>
            <a:off x="1104895" y="3171378"/>
            <a:ext cx="7444253" cy="35765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SIENA should be reliable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850069C-67D2-4F35-B480-E49C55F64934}"/>
              </a:ext>
            </a:extLst>
          </p:cNvPr>
          <p:cNvSpPr/>
          <p:nvPr/>
        </p:nvSpPr>
        <p:spPr>
          <a:xfrm>
            <a:off x="1104895" y="3734425"/>
            <a:ext cx="7444253" cy="35765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>
                <a:ea typeface="+mn-lt"/>
                <a:cs typeface="+mn-lt"/>
              </a:rPr>
              <a:t>Compatibility</a:t>
            </a:r>
            <a:endParaRPr lang="en-US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F5F72A3D-0783-48C1-960E-E00643ABC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2" y="1968298"/>
            <a:ext cx="375557" cy="370113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32B2D81-C37E-45CD-B16C-8076F643C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2" y="2569103"/>
            <a:ext cx="375557" cy="370113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F1E16DDF-0535-446D-85F8-DB93F7723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9" y="3189225"/>
            <a:ext cx="375557" cy="370113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1493FE81-43AD-4BB1-AFF9-31CFD1647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2" y="3734425"/>
            <a:ext cx="375557" cy="3701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20D06-9AF2-C419-EDE8-DC492B729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9</a:t>
            </a:fld>
            <a:endParaRPr lang="en-US">
              <a:latin typeface="+mn-lt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BB168C1-D14E-642E-3D4F-658138717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1" y="1340725"/>
            <a:ext cx="375557" cy="37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3469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FC9859AF96E64A9727D8D6B570C786" ma:contentTypeVersion="15" ma:contentTypeDescription="Create a new document." ma:contentTypeScope="" ma:versionID="8758a8c0aa0ee5e2449a5e1b11cbea68">
  <xsd:schema xmlns:xsd="http://www.w3.org/2001/XMLSchema" xmlns:xs="http://www.w3.org/2001/XMLSchema" xmlns:p="http://schemas.microsoft.com/office/2006/metadata/properties" xmlns:ns2="db72c12f-87a4-44ab-bbc5-4cc8306b158a" xmlns:ns3="78bd6dbf-34e2-4ad5-a201-56ef37f8caa2" targetNamespace="http://schemas.microsoft.com/office/2006/metadata/properties" ma:root="true" ma:fieldsID="84ed940fd8a359e50ed93e6fbc1e5d56" ns2:_="" ns3:_="">
    <xsd:import namespace="db72c12f-87a4-44ab-bbc5-4cc8306b158a"/>
    <xsd:import namespace="78bd6dbf-34e2-4ad5-a201-56ef37f8ca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d6dbf-34e2-4ad5-a201-56ef37f8ca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72c12f-87a4-44ab-bbc5-4cc8306b158a" xsi:nil="true"/>
    <lcf76f155ced4ddcb4097134ff3c332f xmlns="78bd6dbf-34e2-4ad5-a201-56ef37f8caa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53A87A3-FBCC-498D-9735-2E01D7BF0256}">
  <ds:schemaRefs>
    <ds:schemaRef ds:uri="78bd6dbf-34e2-4ad5-a201-56ef37f8caa2"/>
    <ds:schemaRef ds:uri="db72c12f-87a4-44ab-bbc5-4cc8306b15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C5E1D85-AFC9-41C4-A3C3-BAF1D836F5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EEC8E9-F756-4827-B24D-201DBE7467A1}">
  <ds:schemaRefs>
    <ds:schemaRef ds:uri="78bd6dbf-34e2-4ad5-a201-56ef37f8caa2"/>
    <ds:schemaRef ds:uri="db72c12f-87a4-44ab-bbc5-4cc8306b158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3435</Words>
  <Application>Microsoft Office PowerPoint</Application>
  <PresentationFormat>On-screen Show (16:9)</PresentationFormat>
  <Paragraphs>934</Paragraphs>
  <Slides>88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Rubik</vt:lpstr>
      <vt:lpstr>JetBrains Mono</vt:lpstr>
      <vt:lpstr>Wingdings</vt:lpstr>
      <vt:lpstr>Arial</vt:lpstr>
      <vt:lpstr>Times New Roman</vt:lpstr>
      <vt:lpstr>Simple Light</vt:lpstr>
      <vt:lpstr>Enhancing Conversational AI  Model Performance  and Explainability  for Sinhala-English Bilingual Speakers</vt:lpstr>
      <vt:lpstr>The Team</vt:lpstr>
      <vt:lpstr>PowerPoint Presentation</vt:lpstr>
      <vt:lpstr>Sysyem Architecture</vt:lpstr>
      <vt:lpstr>PowerPoint Presentation</vt:lpstr>
      <vt:lpstr>Research Problem </vt:lpstr>
      <vt:lpstr>Solution </vt:lpstr>
      <vt:lpstr>Functional Requirements </vt:lpstr>
      <vt:lpstr>Non-functional Requirements </vt:lpstr>
      <vt:lpstr>PowerPoint Presentation</vt:lpstr>
      <vt:lpstr>Methodology Reverse stemming</vt:lpstr>
      <vt:lpstr>Sort recommendations according to the similarly </vt:lpstr>
      <vt:lpstr>Sub Objectives</vt:lpstr>
      <vt:lpstr>Work Breakdown Structure</vt:lpstr>
      <vt:lpstr>PowerPoint Presentation</vt:lpstr>
      <vt:lpstr>PowerPoint Presentation</vt:lpstr>
      <vt:lpstr>PowerPoint Presentation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PACKAGE</vt:lpstr>
      <vt:lpstr>DEMO PACKAGE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Ishara Dissanayake</dc:creator>
  <cp:lastModifiedBy>Dissanayake D.M.I.M it19069432</cp:lastModifiedBy>
  <cp:revision>2</cp:revision>
  <dcterms:modified xsi:type="dcterms:W3CDTF">2022-10-14T06:30:47Z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0x010100A5FC9859AF96E64A9727D8D6B570C786</vt:lpwstr>
  </property>
  <property fmtid="{D5CDD505-2E9C-101B-9397-08002B2CF9AE}" pid="3" name="MediaServiceImageTags">
    <vt:lpwstr/>
  </property>
</Properties>
</file>